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6"/>
  </p:notesMasterIdLst>
  <p:handoutMasterIdLst>
    <p:handoutMasterId r:id="rId57"/>
  </p:handoutMasterIdLst>
  <p:sldIdLst>
    <p:sldId id="337" r:id="rId2"/>
    <p:sldId id="292" r:id="rId3"/>
    <p:sldId id="266" r:id="rId4"/>
    <p:sldId id="352" r:id="rId5"/>
    <p:sldId id="351" r:id="rId6"/>
    <p:sldId id="313" r:id="rId7"/>
    <p:sldId id="315" r:id="rId8"/>
    <p:sldId id="316" r:id="rId9"/>
    <p:sldId id="314" r:id="rId10"/>
    <p:sldId id="317" r:id="rId11"/>
    <p:sldId id="318" r:id="rId12"/>
    <p:sldId id="319" r:id="rId13"/>
    <p:sldId id="323" r:id="rId14"/>
    <p:sldId id="320" r:id="rId15"/>
    <p:sldId id="322" r:id="rId16"/>
    <p:sldId id="275" r:id="rId17"/>
    <p:sldId id="300" r:id="rId18"/>
    <p:sldId id="302" r:id="rId19"/>
    <p:sldId id="297" r:id="rId20"/>
    <p:sldId id="301" r:id="rId21"/>
    <p:sldId id="303" r:id="rId22"/>
    <p:sldId id="304" r:id="rId23"/>
    <p:sldId id="305" r:id="rId24"/>
    <p:sldId id="306" r:id="rId25"/>
    <p:sldId id="307" r:id="rId26"/>
    <p:sldId id="312" r:id="rId27"/>
    <p:sldId id="308" r:id="rId28"/>
    <p:sldId id="309" r:id="rId29"/>
    <p:sldId id="310" r:id="rId30"/>
    <p:sldId id="345" r:id="rId31"/>
    <p:sldId id="324" r:id="rId32"/>
    <p:sldId id="338" r:id="rId33"/>
    <p:sldId id="357" r:id="rId34"/>
    <p:sldId id="341" r:id="rId35"/>
    <p:sldId id="342" r:id="rId36"/>
    <p:sldId id="343" r:id="rId37"/>
    <p:sldId id="344" r:id="rId38"/>
    <p:sldId id="358" r:id="rId39"/>
    <p:sldId id="326" r:id="rId40"/>
    <p:sldId id="336" r:id="rId41"/>
    <p:sldId id="335" r:id="rId42"/>
    <p:sldId id="347" r:id="rId43"/>
    <p:sldId id="346" r:id="rId44"/>
    <p:sldId id="327" r:id="rId45"/>
    <p:sldId id="325" r:id="rId46"/>
    <p:sldId id="361" r:id="rId47"/>
    <p:sldId id="360" r:id="rId48"/>
    <p:sldId id="328" r:id="rId49"/>
    <p:sldId id="350" r:id="rId50"/>
    <p:sldId id="329" r:id="rId51"/>
    <p:sldId id="330" r:id="rId52"/>
    <p:sldId id="331" r:id="rId53"/>
    <p:sldId id="332" r:id="rId54"/>
    <p:sldId id="333" r:id="rId55"/>
  </p:sldIdLst>
  <p:sldSz cx="6858000" cy="9906000" type="A4"/>
  <p:notesSz cx="6669088" cy="9926638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0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118" autoAdjust="0"/>
    <p:restoredTop sz="94671" autoAdjust="0"/>
  </p:normalViewPr>
  <p:slideViewPr>
    <p:cSldViewPr>
      <p:cViewPr varScale="1">
        <p:scale>
          <a:sx n="48" d="100"/>
          <a:sy n="48" d="100"/>
        </p:scale>
        <p:origin x="2622" y="42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1" d="100"/>
          <a:sy n="51" d="100"/>
        </p:scale>
        <p:origin x="-2946" y="-96"/>
      </p:cViewPr>
      <p:guideLst>
        <p:guide orient="horz" pos="3127"/>
        <p:guide pos="210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handoutMaster" Target="handoutMasters/handoutMaster1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9083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831" tIns="46916" rIns="93831" bIns="46916" numCol="1" anchor="t" anchorCtr="0" compatLnSpc="1">
            <a:prstTxWarp prst="textNoShape">
              <a:avLst/>
            </a:prstTxWarp>
          </a:bodyPr>
          <a:lstStyle>
            <a:lvl1pPr defTabSz="938868">
              <a:defRPr sz="12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6663" y="0"/>
            <a:ext cx="2890837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831" tIns="46916" rIns="93831" bIns="46916" numCol="1" anchor="t" anchorCtr="0" compatLnSpc="1">
            <a:prstTxWarp prst="textNoShape">
              <a:avLst/>
            </a:prstTxWarp>
          </a:bodyPr>
          <a:lstStyle>
            <a:lvl1pPr algn="r" defTabSz="938868">
              <a:defRPr sz="12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4"/>
            <a:ext cx="2890838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831" tIns="46916" rIns="93831" bIns="46916" numCol="1" anchor="b" anchorCtr="0" compatLnSpc="1">
            <a:prstTxWarp prst="textNoShape">
              <a:avLst/>
            </a:prstTxWarp>
          </a:bodyPr>
          <a:lstStyle>
            <a:lvl1pPr defTabSz="938868">
              <a:defRPr sz="12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6663" y="9428164"/>
            <a:ext cx="2890837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831" tIns="46916" rIns="93831" bIns="46916" numCol="1" anchor="b" anchorCtr="0" compatLnSpc="1">
            <a:prstTxWarp prst="textNoShape">
              <a:avLst/>
            </a:prstTxWarp>
          </a:bodyPr>
          <a:lstStyle>
            <a:lvl1pPr algn="r" defTabSz="938868">
              <a:defRPr sz="1200"/>
            </a:lvl1pPr>
          </a:lstStyle>
          <a:p>
            <a:pPr>
              <a:defRPr/>
            </a:pPr>
            <a:fld id="{9DAB02DD-973A-4FD9-8517-F26DA8208E2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31291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889250" cy="496888"/>
          </a:xfrm>
          <a:prstGeom prst="rect">
            <a:avLst/>
          </a:prstGeom>
        </p:spPr>
        <p:txBody>
          <a:bodyPr vert="horz" lIns="89740" tIns="44870" rIns="89740" bIns="44870" rtlCol="0"/>
          <a:lstStyle>
            <a:lvl1pPr algn="l">
              <a:defRPr sz="12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778251" y="0"/>
            <a:ext cx="2889250" cy="496888"/>
          </a:xfrm>
          <a:prstGeom prst="rect">
            <a:avLst/>
          </a:prstGeom>
        </p:spPr>
        <p:txBody>
          <a:bodyPr vert="horz" lIns="89740" tIns="44870" rIns="89740" bIns="44870" rtlCol="0"/>
          <a:lstStyle>
            <a:lvl1pPr algn="r">
              <a:defRPr sz="1200"/>
            </a:lvl1pPr>
          </a:lstStyle>
          <a:p>
            <a:pPr>
              <a:defRPr/>
            </a:pPr>
            <a:fld id="{AF81B482-A4B3-401C-9A09-0C373673F73A}" type="datetimeFigureOut">
              <a:rPr lang="pt-BR"/>
              <a:pPr>
                <a:defRPr/>
              </a:pPr>
              <a:t>02/08/2022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2047875" y="744538"/>
            <a:ext cx="2573338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9740" tIns="44870" rIns="89740" bIns="44870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66750" y="4714876"/>
            <a:ext cx="5335588" cy="4467225"/>
          </a:xfrm>
          <a:prstGeom prst="rect">
            <a:avLst/>
          </a:prstGeom>
        </p:spPr>
        <p:txBody>
          <a:bodyPr vert="horz" lIns="89740" tIns="44870" rIns="89740" bIns="44870" rtlCol="0"/>
          <a:lstStyle/>
          <a:p>
            <a:pPr lvl="0"/>
            <a:r>
              <a:rPr lang="pt-BR" noProof="0"/>
              <a:t>Clique para editar 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1" y="9428164"/>
            <a:ext cx="2889250" cy="496887"/>
          </a:xfrm>
          <a:prstGeom prst="rect">
            <a:avLst/>
          </a:prstGeom>
        </p:spPr>
        <p:txBody>
          <a:bodyPr vert="horz" lIns="89740" tIns="44870" rIns="89740" bIns="4487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778251" y="9428164"/>
            <a:ext cx="2889250" cy="496887"/>
          </a:xfrm>
          <a:prstGeom prst="rect">
            <a:avLst/>
          </a:prstGeom>
        </p:spPr>
        <p:txBody>
          <a:bodyPr vert="horz" lIns="89740" tIns="44870" rIns="89740" bIns="44870" rtlCol="0" anchor="b"/>
          <a:lstStyle>
            <a:lvl1pPr algn="r">
              <a:defRPr sz="1200"/>
            </a:lvl1pPr>
          </a:lstStyle>
          <a:p>
            <a:pPr>
              <a:defRPr/>
            </a:pPr>
            <a:fld id="{4AFAE44E-CB2E-4557-9843-F5FCD3B701A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916537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5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59396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882" indent="-285724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2895" indent="-2285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054" indent="-2285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212" indent="-2285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370" indent="-22857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528" indent="-22857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8687" indent="-22857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5844" indent="-22857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A0485DC-1ECB-446C-B406-35B0A60EDA3A}" type="slidenum">
              <a:rPr lang="pt-BR" altLang="pt-BR" smtClean="0">
                <a:latin typeface="Arial" charset="0"/>
              </a:rPr>
              <a:pPr eaLnBrk="1" hangingPunct="1">
                <a:spcBef>
                  <a:spcPct val="0"/>
                </a:spcBef>
              </a:pPr>
              <a:t>2</a:t>
            </a:fld>
            <a:endParaRPr lang="pt-BR" altLang="pt-BR"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14350" y="3076575"/>
            <a:ext cx="5829300" cy="212407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206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17E7DE-19BA-4EA8-A494-6345CBCC6996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927015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52DB3A-0719-4D5A-8C06-9F43D0B8DD9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392353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41338" y="6365875"/>
            <a:ext cx="5829300" cy="196691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41338" y="4198938"/>
            <a:ext cx="5829300" cy="216693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4F61E2-7325-43A3-AB47-175807AFD83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811602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342900" y="2311400"/>
            <a:ext cx="3009900" cy="6537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3505200" y="2311400"/>
            <a:ext cx="3009900" cy="6537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1D41A6-247C-4092-B465-1E14C7C44135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532314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342900" y="2217738"/>
            <a:ext cx="3030538" cy="9239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342900" y="3141663"/>
            <a:ext cx="3030538" cy="57070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3484563" y="2217738"/>
            <a:ext cx="3030537" cy="9239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3484563" y="3141663"/>
            <a:ext cx="3030537" cy="57070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E24921-D38F-47E8-8CFE-22EB8D3D086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04985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05967A-6D4F-48DD-A3F6-8CE780B3758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271743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0E2CD1-0197-4B02-A60C-170599975358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62535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42900" y="393700"/>
            <a:ext cx="2255838" cy="16795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681288" y="393700"/>
            <a:ext cx="3833812" cy="84550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342900" y="2073275"/>
            <a:ext cx="2255838" cy="67754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446290-90C3-4E6E-8E52-EF3B1C2153F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65697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44613" y="6934200"/>
            <a:ext cx="4114800" cy="8191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344613" y="885825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344613" y="7753350"/>
            <a:ext cx="4114800" cy="11620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71C64F-10C8-4936-8172-ECE3285CF136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862431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86D29B-B4B5-4AFA-8CC8-2117DE478831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8722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4972050" y="396875"/>
            <a:ext cx="1543050" cy="8451850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342900" y="396875"/>
            <a:ext cx="4476750" cy="8451850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FF425E-2E88-4227-863C-CF038A45189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11641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42900" y="396875"/>
            <a:ext cx="6172200" cy="165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42900" y="2311400"/>
            <a:ext cx="6172200" cy="653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2900" y="9020175"/>
            <a:ext cx="1600200" cy="68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9020175"/>
            <a:ext cx="2171700" cy="68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9020175"/>
            <a:ext cx="1600200" cy="68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98844E0B-292E-47D6-8EF0-8314EA5F1CD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g"/><Relationship Id="rId5" Type="http://schemas.openxmlformats.org/officeDocument/2006/relationships/image" Target="../media/image7.png"/><Relationship Id="rId4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g"/><Relationship Id="rId5" Type="http://schemas.openxmlformats.org/officeDocument/2006/relationships/image" Target="../media/image7.png"/><Relationship Id="rId4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3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JPG"/><Relationship Id="rId4" Type="http://schemas.openxmlformats.org/officeDocument/2006/relationships/image" Target="../media/image3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9" descr="logo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8950"/>
            <a:ext cx="1412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 descr="logo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4784" y="4160912"/>
            <a:ext cx="5373687" cy="173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 descr="logo_fmab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8" y="8913813"/>
            <a:ext cx="1079500" cy="849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Line 5"/>
          <p:cNvSpPr>
            <a:spLocks noChangeShapeType="1"/>
          </p:cNvSpPr>
          <p:nvPr/>
        </p:nvSpPr>
        <p:spPr bwMode="auto">
          <a:xfrm>
            <a:off x="1412875" y="0"/>
            <a:ext cx="0" cy="9906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 dirty="0"/>
          </a:p>
        </p:txBody>
      </p:sp>
      <p:sp>
        <p:nvSpPr>
          <p:cNvPr id="2054" name="Text Box 7"/>
          <p:cNvSpPr txBox="1">
            <a:spLocks noChangeArrowheads="1"/>
          </p:cNvSpPr>
          <p:nvPr/>
        </p:nvSpPr>
        <p:spPr bwMode="auto">
          <a:xfrm>
            <a:off x="115888" y="1065213"/>
            <a:ext cx="1152525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400" b="1" dirty="0">
                <a:latin typeface="Verdana" pitchFamily="34" charset="0"/>
              </a:rPr>
              <a:t>Centro de Estudos de Saúde Coletiva do ABC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800" dirty="0">
                <a:latin typeface="Verdana" pitchFamily="34" charset="0"/>
              </a:rPr>
              <a:t>Desde 2000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1628775" y="273050"/>
            <a:ext cx="4824413" cy="3683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endParaRPr lang="pt-BR" dirty="0"/>
          </a:p>
        </p:txBody>
      </p:sp>
      <p:sp>
        <p:nvSpPr>
          <p:cNvPr id="2" name="CaixaDeTexto 1"/>
          <p:cNvSpPr txBox="1"/>
          <p:nvPr/>
        </p:nvSpPr>
        <p:spPr>
          <a:xfrm>
            <a:off x="1484784" y="1246327"/>
            <a:ext cx="53446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PORTIFOLIO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1513341" y="7517993"/>
            <a:ext cx="534465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CAPACIDADE TÉCNICA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6" descr="logo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8950"/>
            <a:ext cx="1412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17" descr="logo 1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2875" y="4089400"/>
            <a:ext cx="5373688" cy="173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7" descr="logo_fmabc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13" y="8424863"/>
            <a:ext cx="1079500" cy="849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7" name="Line 8"/>
          <p:cNvSpPr>
            <a:spLocks noChangeShapeType="1"/>
          </p:cNvSpPr>
          <p:nvPr/>
        </p:nvSpPr>
        <p:spPr bwMode="auto">
          <a:xfrm>
            <a:off x="1412875" y="0"/>
            <a:ext cx="0" cy="9906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078" name="Text Box 12"/>
          <p:cNvSpPr txBox="1">
            <a:spLocks noChangeArrowheads="1"/>
          </p:cNvSpPr>
          <p:nvPr/>
        </p:nvSpPr>
        <p:spPr bwMode="auto">
          <a:xfrm>
            <a:off x="115888" y="1065213"/>
            <a:ext cx="1152525" cy="1277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400" b="1">
                <a:latin typeface="Verdana" pitchFamily="34" charset="0"/>
              </a:rPr>
              <a:t>Centro de Estudos de Saúde Coletiva do ABC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800">
                <a:latin typeface="Verdana" pitchFamily="34" charset="0"/>
              </a:rPr>
              <a:t>Desde 2000</a:t>
            </a:r>
          </a:p>
        </p:txBody>
      </p:sp>
      <p:sp>
        <p:nvSpPr>
          <p:cNvPr id="2057" name="Rectangle 9"/>
          <p:cNvSpPr>
            <a:spLocks noChangeArrowheads="1"/>
          </p:cNvSpPr>
          <p:nvPr/>
        </p:nvSpPr>
        <p:spPr bwMode="auto">
          <a:xfrm>
            <a:off x="1439688" y="228029"/>
            <a:ext cx="5373688" cy="926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indent="449263" algn="just" eaLnBrk="0" hangingPunct="0">
              <a:lnSpc>
                <a:spcPct val="150000"/>
              </a:lnSpc>
              <a:spcAft>
                <a:spcPts val="400"/>
              </a:spcAft>
              <a:tabLst>
                <a:tab pos="906463" algn="l"/>
              </a:tabLst>
              <a:defRPr/>
            </a:pPr>
            <a:endParaRPr lang="pt-BR" sz="1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indent="449263" algn="just" eaLnBrk="0" hangingPunct="0">
              <a:lnSpc>
                <a:spcPct val="150000"/>
              </a:lnSpc>
              <a:spcAft>
                <a:spcPts val="400"/>
              </a:spcAft>
              <a:tabLst>
                <a:tab pos="906463" algn="l"/>
              </a:tabLst>
              <a:defRPr/>
            </a:pPr>
            <a:endParaRPr lang="pt-BR" sz="1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indent="449263" algn="just" eaLnBrk="0" hangingPunct="0">
              <a:lnSpc>
                <a:spcPct val="150000"/>
              </a:lnSpc>
              <a:spcAft>
                <a:spcPts val="400"/>
              </a:spcAft>
              <a:tabLst>
                <a:tab pos="906463" algn="l"/>
              </a:tabLst>
              <a:defRPr/>
            </a:pPr>
            <a:endParaRPr lang="pt-BR" sz="1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indent="449263" algn="just" eaLnBrk="0" hangingPunct="0">
              <a:lnSpc>
                <a:spcPct val="150000"/>
              </a:lnSpc>
              <a:spcAft>
                <a:spcPts val="400"/>
              </a:spcAft>
              <a:tabLst>
                <a:tab pos="906463" algn="l"/>
              </a:tabLst>
              <a:defRPr/>
            </a:pPr>
            <a:endParaRPr lang="pt-BR" sz="1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indent="449263" algn="just" eaLnBrk="0" hangingPunct="0">
              <a:lnSpc>
                <a:spcPct val="150000"/>
              </a:lnSpc>
              <a:spcAft>
                <a:spcPts val="400"/>
              </a:spcAft>
              <a:tabLst>
                <a:tab pos="906463" algn="l"/>
              </a:tabLst>
              <a:defRPr/>
            </a:pPr>
            <a:endParaRPr lang="pt-BR" sz="1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indent="449263" algn="ctr" eaLnBrk="0" hangingPunct="0">
              <a:lnSpc>
                <a:spcPct val="150000"/>
              </a:lnSpc>
              <a:spcAft>
                <a:spcPts val="400"/>
              </a:spcAft>
              <a:tabLst>
                <a:tab pos="906463" algn="l"/>
              </a:tabLst>
              <a:defRPr/>
            </a:pPr>
            <a:r>
              <a:rPr lang="pt-BR" sz="1100" b="1" u="sng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APRESENTAÇÃO</a:t>
            </a:r>
          </a:p>
          <a:p>
            <a:pPr indent="449263" algn="ctr" eaLnBrk="0" hangingPunct="0">
              <a:lnSpc>
                <a:spcPct val="150000"/>
              </a:lnSpc>
              <a:spcAft>
                <a:spcPts val="400"/>
              </a:spcAft>
              <a:tabLst>
                <a:tab pos="906463" algn="l"/>
              </a:tabLst>
              <a:defRPr/>
            </a:pPr>
            <a:endParaRPr lang="pt-BR" sz="9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indent="449263" algn="just" eaLnBrk="0" hangingPunct="0">
              <a:lnSpc>
                <a:spcPct val="150000"/>
              </a:lnSpc>
              <a:spcAft>
                <a:spcPts val="400"/>
              </a:spcAft>
              <a:tabLst>
                <a:tab pos="906463" algn="l"/>
              </a:tabLst>
              <a:defRPr/>
            </a:pPr>
            <a:r>
              <a:rPr lang="pt-BR" sz="9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 Centro de Estudos em Saúde Coletiva da Faculdade de Medicina do ABC – </a:t>
            </a:r>
            <a:r>
              <a:rPr lang="pt-BR" sz="9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CESCO-FMABC</a:t>
            </a:r>
            <a:r>
              <a:rPr lang="pt-BR" sz="9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é uma associação sem fins lucrativos, com sede e foro em Santo André – SP, constituído em 2000. Atua como órgão de estudos e apoio à pesquisa científica, ao ensino, divulgação de informações, gestão de políticas públicas e  prestação de serviços à instituições e comunidade, seguindo os princípios do ideário da Saúde Coletiva. Para isso, tem ampliado o seu escopo de atuação para o fortalecimento das demais políticas  públicas,, que apresentam impactos na saúde da população, oferecendo processos facilitadores ao desempenho adequado das ações promovidas.</a:t>
            </a:r>
          </a:p>
          <a:p>
            <a:pPr indent="449263" algn="just" eaLnBrk="0" hangingPunct="0">
              <a:lnSpc>
                <a:spcPct val="150000"/>
              </a:lnSpc>
              <a:spcAft>
                <a:spcPts val="400"/>
              </a:spcAft>
              <a:tabLst>
                <a:tab pos="906463" algn="l"/>
              </a:tabLst>
              <a:defRPr/>
            </a:pPr>
            <a:r>
              <a:rPr lang="pt-BR" sz="9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Constituído por docentes da FMABC e especialistas em saúde da região do ABC, e da Capital Paulista o CESCO se apresenta com a missão de: </a:t>
            </a:r>
          </a:p>
          <a:p>
            <a:pPr marL="228600" indent="-228600" algn="just" eaLnBrk="0" hangingPunct="0">
              <a:lnSpc>
                <a:spcPct val="150000"/>
              </a:lnSpc>
              <a:spcAft>
                <a:spcPts val="400"/>
              </a:spcAft>
              <a:buFont typeface="+mj-lt"/>
              <a:buAutoNum type="arabicPeriod"/>
              <a:tabLst>
                <a:tab pos="906463" algn="l"/>
              </a:tabLst>
              <a:defRPr/>
            </a:pPr>
            <a:r>
              <a:rPr lang="pt-BR" sz="9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Promover estudos e pesquisas que houver bem realizar ou que lhe forem solicitados por terceiros, no desenvolvimento dos temas relacionados à Saúde Coletiva e às demais políticas públicas;</a:t>
            </a:r>
          </a:p>
          <a:p>
            <a:pPr marL="228600" indent="-228600" algn="just" eaLnBrk="0" hangingPunct="0">
              <a:lnSpc>
                <a:spcPct val="150000"/>
              </a:lnSpc>
              <a:spcAft>
                <a:spcPts val="400"/>
              </a:spcAft>
              <a:buFont typeface="+mj-lt"/>
              <a:buAutoNum type="arabicPeriod"/>
              <a:tabLst>
                <a:tab pos="906463" algn="l"/>
              </a:tabLst>
              <a:defRPr/>
            </a:pPr>
            <a:r>
              <a:rPr lang="pt-BR" sz="9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Fornecer à comunidade informações, produtos e serviços relacionados à Saúde Coletiva e afins;</a:t>
            </a:r>
          </a:p>
          <a:p>
            <a:pPr marL="228600" indent="-228600" algn="just" eaLnBrk="0" hangingPunct="0">
              <a:lnSpc>
                <a:spcPct val="150000"/>
              </a:lnSpc>
              <a:spcAft>
                <a:spcPts val="400"/>
              </a:spcAft>
              <a:buFont typeface="+mj-lt"/>
              <a:buAutoNum type="arabicPeriod"/>
              <a:tabLst>
                <a:tab pos="906463" algn="l"/>
              </a:tabLst>
              <a:defRPr/>
            </a:pPr>
            <a:r>
              <a:rPr lang="pt-BR" sz="9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Oferecer consultoria e assessoria para instituições públicas relativas aos processos de gestão e gerenciamento de serviços de saúde, bem como à organização de redes de atenção à Saúde;</a:t>
            </a:r>
          </a:p>
          <a:p>
            <a:pPr marL="228600" indent="-228600" algn="just" eaLnBrk="0" hangingPunct="0">
              <a:lnSpc>
                <a:spcPct val="150000"/>
              </a:lnSpc>
              <a:spcAft>
                <a:spcPts val="400"/>
              </a:spcAft>
              <a:buFont typeface="+mj-lt"/>
              <a:buAutoNum type="arabicPeriod"/>
              <a:tabLst>
                <a:tab pos="906463" algn="l"/>
              </a:tabLst>
              <a:defRPr/>
            </a:pPr>
            <a:r>
              <a:rPr lang="pt-BR" sz="9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Publicar e divulgar estudos nacionais e internacionais sobre o tema Saúde Coletiva e afins;</a:t>
            </a:r>
          </a:p>
          <a:p>
            <a:pPr marL="228600" indent="-228600" algn="just" eaLnBrk="0" hangingPunct="0">
              <a:lnSpc>
                <a:spcPct val="150000"/>
              </a:lnSpc>
              <a:spcAft>
                <a:spcPts val="400"/>
              </a:spcAft>
              <a:buFont typeface="+mj-lt"/>
              <a:buAutoNum type="arabicPeriod"/>
              <a:tabLst>
                <a:tab pos="906463" algn="l"/>
              </a:tabLst>
              <a:defRPr/>
            </a:pPr>
            <a:r>
              <a:rPr lang="pt-BR" sz="9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Promover cursos, conferências, seminários, mesas redondas, grupos de trabalho e reuniões para, através do intercâmbio técnico e científico, contribuir para a formação e para o aperfeiçoamento de pessoal vinculado à Saúde Coletiva e demais áreas sociais;</a:t>
            </a:r>
          </a:p>
          <a:p>
            <a:pPr marL="228600" indent="-228600" algn="just" eaLnBrk="0" hangingPunct="0">
              <a:lnSpc>
                <a:spcPct val="150000"/>
              </a:lnSpc>
              <a:spcAft>
                <a:spcPts val="400"/>
              </a:spcAft>
              <a:buFont typeface="+mj-lt"/>
              <a:buAutoNum type="arabicPeriod"/>
              <a:tabLst>
                <a:tab pos="906463" algn="l"/>
              </a:tabLst>
              <a:defRPr/>
            </a:pPr>
            <a:r>
              <a:rPr lang="pt-BR" sz="9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Promover a experimentação, não lucrativa, de novos modelos </a:t>
            </a:r>
            <a:r>
              <a:rPr lang="pt-BR" sz="9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sócio-produtivos</a:t>
            </a:r>
            <a:r>
              <a:rPr lang="pt-BR" sz="9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e de sistemas alternativos relacionados à área da Saúde  e demais áreas sociais;</a:t>
            </a:r>
          </a:p>
          <a:p>
            <a:pPr marL="228600" indent="-228600" algn="just" eaLnBrk="0" hangingPunct="0">
              <a:lnSpc>
                <a:spcPct val="150000"/>
              </a:lnSpc>
              <a:spcAft>
                <a:spcPts val="400"/>
              </a:spcAft>
              <a:buFont typeface="+mj-lt"/>
              <a:buAutoNum type="arabicPeriod"/>
              <a:tabLst>
                <a:tab pos="906463" algn="l"/>
              </a:tabLst>
              <a:defRPr/>
            </a:pPr>
            <a:r>
              <a:rPr lang="pt-BR" sz="9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Apoiar e promover a formação e o aperfeiçoamento de recursos humanos no enfrentamento dos problemas de saúde da população e da gestão de sistemas de saúde e dos problemas das demais áreas sociais;</a:t>
            </a:r>
          </a:p>
          <a:p>
            <a:pPr marL="228600" indent="-228600" algn="just" eaLnBrk="0" hangingPunct="0">
              <a:lnSpc>
                <a:spcPct val="150000"/>
              </a:lnSpc>
              <a:spcAft>
                <a:spcPts val="400"/>
              </a:spcAft>
              <a:buFont typeface="+mj-lt"/>
              <a:buAutoNum type="arabicPeriod"/>
              <a:tabLst>
                <a:tab pos="906463" algn="l"/>
              </a:tabLst>
              <a:defRPr/>
            </a:pPr>
            <a:r>
              <a:rPr lang="pt-BR" sz="9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Cooperar com a gestão e gerenciamento das instituições prestadoras de serviços de saúde e de educação;</a:t>
            </a:r>
          </a:p>
          <a:p>
            <a:pPr marL="228600" indent="-228600" algn="just" eaLnBrk="0" hangingPunct="0">
              <a:lnSpc>
                <a:spcPct val="150000"/>
              </a:lnSpc>
              <a:spcAft>
                <a:spcPts val="400"/>
              </a:spcAft>
              <a:buFont typeface="+mj-lt"/>
              <a:buAutoNum type="arabicPeriod"/>
              <a:tabLst>
                <a:tab pos="906463" algn="l"/>
              </a:tabLst>
              <a:defRPr/>
            </a:pPr>
            <a:r>
              <a:rPr lang="pt-BR" altLang="pt-BR" sz="9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Apoiar instituições ocupadas com o ensino de graduação e pós-graduação; </a:t>
            </a:r>
          </a:p>
          <a:p>
            <a:pPr marL="228600" indent="-228600" algn="just" eaLnBrk="0" hangingPunct="0">
              <a:lnSpc>
                <a:spcPct val="150000"/>
              </a:lnSpc>
              <a:spcAft>
                <a:spcPts val="400"/>
              </a:spcAft>
              <a:buFont typeface="+mj-lt"/>
              <a:buAutoNum type="arabicPeriod"/>
              <a:tabLst>
                <a:tab pos="906463" algn="l"/>
              </a:tabLst>
              <a:defRPr/>
            </a:pPr>
            <a:r>
              <a:rPr lang="pt-BR" altLang="pt-BR" sz="9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Desenvolver interação, articulação e comunicação entre os profissionais e serviços de saúde, a sociedade civil e as instituições de ensino.</a:t>
            </a:r>
          </a:p>
          <a:p>
            <a:pPr marL="228600" indent="-228600" algn="just" eaLnBrk="0" hangingPunct="0">
              <a:lnSpc>
                <a:spcPct val="150000"/>
              </a:lnSpc>
              <a:spcAft>
                <a:spcPts val="400"/>
              </a:spcAft>
              <a:buFont typeface="+mj-lt"/>
              <a:buAutoNum type="arabicPeriod"/>
              <a:tabLst>
                <a:tab pos="906463" algn="l"/>
              </a:tabLst>
              <a:defRPr/>
            </a:pPr>
            <a:r>
              <a:rPr lang="pt-BR" altLang="pt-BR" sz="9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Promover eventos e atividades técnicas e científicas.</a:t>
            </a:r>
          </a:p>
          <a:p>
            <a:pPr indent="449263" algn="just" eaLnBrk="0" hangingPunct="0">
              <a:lnSpc>
                <a:spcPct val="150000"/>
              </a:lnSpc>
              <a:spcAft>
                <a:spcPts val="400"/>
              </a:spcAft>
              <a:tabLst>
                <a:tab pos="906463" algn="l"/>
              </a:tabLst>
              <a:defRPr/>
            </a:pPr>
            <a:r>
              <a:rPr lang="pt-BR" sz="9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  CESCO, em seus 15 anos de atuação, realizou inúmeras iniciativas, atendendo a sua missão e compromisso com a saúde e cidadania da população brasileira. </a:t>
            </a:r>
          </a:p>
          <a:p>
            <a:pPr marL="228600" indent="-228600" algn="just" eaLnBrk="0" hangingPunct="0">
              <a:lnSpc>
                <a:spcPct val="150000"/>
              </a:lnSpc>
              <a:spcAft>
                <a:spcPts val="400"/>
              </a:spcAft>
              <a:buFont typeface="+mj-lt"/>
              <a:buAutoNum type="arabicPeriod"/>
              <a:tabLst>
                <a:tab pos="906463" algn="l"/>
              </a:tabLst>
              <a:defRPr/>
            </a:pPr>
            <a:endParaRPr lang="pt-BR" sz="1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28600" indent="-228600" algn="just" eaLnBrk="0" hangingPunct="0">
              <a:lnSpc>
                <a:spcPct val="150000"/>
              </a:lnSpc>
              <a:spcAft>
                <a:spcPts val="400"/>
              </a:spcAft>
              <a:buFont typeface="+mj-lt"/>
              <a:buAutoNum type="arabicPeriod"/>
              <a:tabLst>
                <a:tab pos="906463" algn="l"/>
              </a:tabLst>
              <a:defRPr/>
            </a:pPr>
            <a:endParaRPr lang="pt-BR" sz="1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 eaLnBrk="0" hangingPunct="0">
              <a:lnSpc>
                <a:spcPct val="150000"/>
              </a:lnSpc>
              <a:spcAft>
                <a:spcPts val="400"/>
              </a:spcAft>
              <a:tabLst>
                <a:tab pos="906463" algn="l"/>
              </a:tabLst>
              <a:defRPr/>
            </a:pPr>
            <a:endParaRPr lang="pt-BR" sz="1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 eaLnBrk="0" hangingPunct="0">
              <a:lnSpc>
                <a:spcPct val="150000"/>
              </a:lnSpc>
              <a:spcAft>
                <a:spcPts val="400"/>
              </a:spcAft>
              <a:tabLst>
                <a:tab pos="906463" algn="l"/>
              </a:tabLst>
              <a:defRPr/>
            </a:pPr>
            <a:endParaRPr lang="pt-BR" sz="1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 eaLnBrk="0" hangingPunct="0">
              <a:lnSpc>
                <a:spcPct val="150000"/>
              </a:lnSpc>
              <a:spcAft>
                <a:spcPts val="400"/>
              </a:spcAft>
              <a:tabLst>
                <a:tab pos="906463" algn="l"/>
              </a:tabLst>
              <a:defRPr/>
            </a:pPr>
            <a:endParaRPr lang="pt-BR" sz="1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28600" indent="-228600" algn="just" eaLnBrk="0" hangingPunct="0">
              <a:lnSpc>
                <a:spcPct val="150000"/>
              </a:lnSpc>
              <a:spcAft>
                <a:spcPts val="400"/>
              </a:spcAft>
              <a:buFont typeface="+mj-lt"/>
              <a:buAutoNum type="arabicPeriod"/>
              <a:tabLst>
                <a:tab pos="906463" algn="l"/>
              </a:tabLst>
              <a:defRPr/>
            </a:pPr>
            <a:endParaRPr lang="pt-BR" sz="1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logo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513" y="4305300"/>
            <a:ext cx="5373687" cy="173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9" descr="logo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8950"/>
            <a:ext cx="1412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 descr="logo_fmab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8" y="8913813"/>
            <a:ext cx="1079500" cy="849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5" name="Line 5"/>
          <p:cNvSpPr>
            <a:spLocks noChangeShapeType="1"/>
          </p:cNvSpPr>
          <p:nvPr/>
        </p:nvSpPr>
        <p:spPr bwMode="auto">
          <a:xfrm>
            <a:off x="1412875" y="0"/>
            <a:ext cx="0" cy="9906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5126" name="Text Box 7"/>
          <p:cNvSpPr txBox="1">
            <a:spLocks noChangeArrowheads="1"/>
          </p:cNvSpPr>
          <p:nvPr/>
        </p:nvSpPr>
        <p:spPr bwMode="auto">
          <a:xfrm>
            <a:off x="115888" y="1065213"/>
            <a:ext cx="1152525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400" b="1">
                <a:latin typeface="Verdana" pitchFamily="34" charset="0"/>
              </a:rPr>
              <a:t>Centro de Estudos de Saúde Coletiva do ABC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800">
                <a:latin typeface="Verdana" pitchFamily="34" charset="0"/>
              </a:rPr>
              <a:t>Desde 2000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1628775" y="273050"/>
            <a:ext cx="4824413" cy="3683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endParaRPr lang="pt-BR" dirty="0"/>
          </a:p>
        </p:txBody>
      </p:sp>
      <p:sp>
        <p:nvSpPr>
          <p:cNvPr id="5129" name="Rectangle 10"/>
          <p:cNvSpPr>
            <a:spLocks noChangeArrowheads="1"/>
          </p:cNvSpPr>
          <p:nvPr/>
        </p:nvSpPr>
        <p:spPr bwMode="auto">
          <a:xfrm>
            <a:off x="1556792" y="411609"/>
            <a:ext cx="5040312" cy="900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tabLst>
                <a:tab pos="1304925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tabLst>
                <a:tab pos="1304925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tabLst>
                <a:tab pos="1304925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200" b="1" u="sng" dirty="0">
                <a:latin typeface="Verdana" pitchFamily="34" charset="0"/>
                <a:ea typeface="Verdana" pitchFamily="34" charset="0"/>
                <a:cs typeface="Verdana" pitchFamily="34" charset="0"/>
              </a:rPr>
              <a:t>EQUIPE E COLABORADORES</a:t>
            </a:r>
          </a:p>
          <a:p>
            <a:pPr algn="ctr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200" b="1" u="sng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0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PRESIDENTE: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Silmara Aparecida Conchão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None/>
            </a:pPr>
            <a:endParaRPr lang="pt-BR" altLang="pt-BR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0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VICE-PRESIDENTE: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Rodrigo Romão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0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DIRETORIA EXECUTIVA: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Vânia Barbosa do Nascimento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0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COORDENAÇÃO: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Cecília  Kayano Morais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0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NÚCLEO DE EDUCAÇÃO PERMANENTE: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Ricardo Vitorino Marcos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0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NÚCLEO DE EXTENSÃO: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None/>
            </a:pPr>
            <a:r>
              <a:rPr 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Juliana Mora Veridiano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None/>
            </a:pPr>
            <a:endParaRPr lang="pt-BR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0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NÚCLEO DE PESQUISA: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Sônia Maria Martins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0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CONSELHO: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Adozinda de Fátima Marques Henriques da Silveira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Marco Akerman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logo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513" y="4305300"/>
            <a:ext cx="5373687" cy="173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9" descr="logo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8950"/>
            <a:ext cx="1412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 descr="logo_fmab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8" y="8913813"/>
            <a:ext cx="1079500" cy="849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5" name="Line 5"/>
          <p:cNvSpPr>
            <a:spLocks noChangeShapeType="1"/>
          </p:cNvSpPr>
          <p:nvPr/>
        </p:nvSpPr>
        <p:spPr bwMode="auto">
          <a:xfrm>
            <a:off x="1412875" y="0"/>
            <a:ext cx="0" cy="9906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5126" name="Text Box 7"/>
          <p:cNvSpPr txBox="1">
            <a:spLocks noChangeArrowheads="1"/>
          </p:cNvSpPr>
          <p:nvPr/>
        </p:nvSpPr>
        <p:spPr bwMode="auto">
          <a:xfrm>
            <a:off x="115888" y="1065213"/>
            <a:ext cx="1152525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400" b="1">
                <a:latin typeface="Verdana" pitchFamily="34" charset="0"/>
              </a:rPr>
              <a:t>Centro de Estudos de Saúde Coletiva do ABC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800">
                <a:latin typeface="Verdana" pitchFamily="34" charset="0"/>
              </a:rPr>
              <a:t>Desde 2000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1628775" y="273050"/>
            <a:ext cx="4824413" cy="3683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endParaRPr lang="pt-BR" dirty="0"/>
          </a:p>
        </p:txBody>
      </p:sp>
      <p:sp>
        <p:nvSpPr>
          <p:cNvPr id="5129" name="Rectangle 10"/>
          <p:cNvSpPr>
            <a:spLocks noChangeArrowheads="1"/>
          </p:cNvSpPr>
          <p:nvPr/>
        </p:nvSpPr>
        <p:spPr bwMode="auto">
          <a:xfrm>
            <a:off x="1484784" y="411609"/>
            <a:ext cx="5184576" cy="9351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tabLst>
                <a:tab pos="1304925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tabLst>
                <a:tab pos="1304925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tabLst>
                <a:tab pos="1304925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200" b="1" u="sng" dirty="0">
                <a:latin typeface="Verdana" pitchFamily="34" charset="0"/>
                <a:ea typeface="Verdana" pitchFamily="34" charset="0"/>
                <a:cs typeface="Verdana" pitchFamily="34" charset="0"/>
              </a:rPr>
              <a:t>TRABALHOS EXECUTADOS</a:t>
            </a:r>
          </a:p>
          <a:p>
            <a:pPr algn="ctr">
              <a:lnSpc>
                <a:spcPct val="150000"/>
              </a:lnSpc>
              <a:spcBef>
                <a:spcPct val="0"/>
              </a:spcBef>
              <a:buFontTx/>
              <a:buNone/>
              <a:tabLst>
                <a:tab pos="1304925" algn="l"/>
                <a:tab pos="4746625" algn="l"/>
              </a:tabLst>
            </a:pPr>
            <a:endParaRPr lang="pt-BR" altLang="pt-BR" sz="10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tabLst>
                <a:tab pos="1304925" algn="l"/>
                <a:tab pos="4746625" algn="l"/>
              </a:tabLst>
            </a:pPr>
            <a:r>
              <a:rPr lang="pt-BR" altLang="pt-BR" sz="10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CURSOS DE ESPECIALIZAÇÃO	8</a:t>
            </a:r>
            <a:endParaRPr lang="pt-BR" altLang="pt-BR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buFont typeface="Symbol" panose="05050102010706020507" pitchFamily="18" charset="2"/>
              <a:buChar char="-"/>
              <a:tabLst>
                <a:tab pos="1304925" algn="l"/>
                <a:tab pos="4746625" algn="l"/>
              </a:tabLst>
            </a:pP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Auditoria em Saúde ......................................................................	9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buFont typeface="Symbol" panose="05050102010706020507" pitchFamily="18" charset="2"/>
              <a:buChar char="-"/>
              <a:tabLst>
                <a:tab pos="1304925" algn="l"/>
                <a:tab pos="4746625" algn="l"/>
              </a:tabLst>
            </a:pP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Comunicação para a promoção da Saúde e Qualidade de Vida ............	10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buFont typeface="Symbol" panose="05050102010706020507" pitchFamily="18" charset="2"/>
              <a:buChar char="-"/>
              <a:tabLst>
                <a:tab pos="1304925" algn="l"/>
                <a:tab pos="4746625" algn="l"/>
              </a:tabLst>
            </a:pP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Direito Médico e da Saúde .............................................................	11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buFont typeface="Symbol" panose="05050102010706020507" pitchFamily="18" charset="2"/>
              <a:buChar char="-"/>
              <a:tabLst>
                <a:tab pos="1304925" algn="l"/>
                <a:tab pos="4746625" algn="l"/>
              </a:tabLst>
            </a:pP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Estratégia em Saúde da Família ......................................................	12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buFont typeface="Symbol" panose="05050102010706020507" pitchFamily="18" charset="2"/>
              <a:buChar char="-"/>
              <a:tabLst>
                <a:tab pos="1304925" algn="l"/>
                <a:tab pos="4746625" algn="l"/>
              </a:tabLst>
            </a:pP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Epidemiologia e Vigilância em Saúde ...............................................	14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buFont typeface="Symbol" panose="05050102010706020507" pitchFamily="18" charset="2"/>
              <a:buChar char="-"/>
              <a:tabLst>
                <a:tab pos="1304925" algn="l"/>
                <a:tab pos="4746625" algn="l"/>
              </a:tabLst>
            </a:pP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Gestão em Saúde .........................................................................	15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buFont typeface="Symbol" panose="05050102010706020507" pitchFamily="18" charset="2"/>
              <a:buChar char="-"/>
              <a:tabLst>
                <a:tab pos="1304925" algn="l"/>
                <a:tab pos="4746625" algn="l"/>
              </a:tabLst>
            </a:pP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Gestão Hospitalar .........................................................................	17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buFont typeface="Symbol" panose="05050102010706020507" pitchFamily="18" charset="2"/>
              <a:buChar char="-"/>
              <a:tabLst>
                <a:tab pos="1304925" algn="l"/>
                <a:tab pos="4746625" algn="l"/>
              </a:tabLst>
            </a:pP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Saúde Mental ...............................................................................	18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buFont typeface="Symbol" panose="05050102010706020507" pitchFamily="18" charset="2"/>
              <a:buChar char="-"/>
              <a:tabLst>
                <a:tab pos="1304925" algn="l"/>
                <a:tab pos="4746625" algn="l"/>
              </a:tabLst>
            </a:pPr>
            <a:endParaRPr lang="pt-BR" altLang="pt-BR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tabLst>
                <a:tab pos="1304925" algn="l"/>
                <a:tab pos="4746625" algn="l"/>
              </a:tabLst>
            </a:pPr>
            <a:r>
              <a:rPr lang="pt-BR" altLang="pt-BR" sz="10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CURSOS DE EXTENSÃO	19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buFont typeface="Symbol" panose="05050102010706020507" pitchFamily="18" charset="2"/>
              <a:buChar char="-"/>
              <a:tabLst>
                <a:tab pos="1304925" algn="l"/>
                <a:tab pos="4746625" algn="l"/>
              </a:tabLst>
            </a:pP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Álcool e outras drogas ...................................................................	20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buFont typeface="Symbol" panose="05050102010706020507" pitchFamily="18" charset="2"/>
              <a:buChar char="-"/>
              <a:tabLst>
                <a:tab pos="1304925" algn="l"/>
                <a:tab pos="4746625" algn="l"/>
              </a:tabLst>
            </a:pP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Auditoria em Saúde ......................................................................	21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buFont typeface="Symbol" panose="05050102010706020507" pitchFamily="18" charset="2"/>
              <a:buChar char="-"/>
              <a:tabLst>
                <a:tab pos="1304925" algn="l"/>
                <a:tab pos="4746625" algn="l"/>
              </a:tabLst>
            </a:pP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Comunicação em Saúde ................................................................	22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buFont typeface="Symbol" panose="05050102010706020507" pitchFamily="18" charset="2"/>
              <a:buChar char="-"/>
              <a:tabLst>
                <a:tab pos="1304925" algn="l"/>
                <a:tab pos="4746625" algn="l"/>
              </a:tabLst>
            </a:pP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Direito Médico e da Saúde .............................................................	23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buFont typeface="Symbol" panose="05050102010706020507" pitchFamily="18" charset="2"/>
              <a:buChar char="-"/>
              <a:tabLst>
                <a:tab pos="1304925" algn="l"/>
                <a:tab pos="4746625" algn="l"/>
              </a:tabLst>
            </a:pP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Epidemiologia e Vigilância em Saúde ...............................................	24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buFont typeface="Symbol" panose="05050102010706020507" pitchFamily="18" charset="2"/>
              <a:buChar char="-"/>
              <a:tabLst>
                <a:tab pos="1304925" algn="l"/>
                <a:tab pos="4746625" algn="l"/>
              </a:tabLst>
            </a:pP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Gestão e Epidemiologia: uso d informação no SUS ............................	25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buFont typeface="Symbol" panose="05050102010706020507" pitchFamily="18" charset="2"/>
              <a:buChar char="-"/>
              <a:tabLst>
                <a:tab pos="1304925" algn="l"/>
                <a:tab pos="4746625" algn="l"/>
              </a:tabLst>
            </a:pP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Gestão em Saúde .........................................................................	26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buFont typeface="Symbol" panose="05050102010706020507" pitchFamily="18" charset="2"/>
              <a:buChar char="-"/>
              <a:tabLst>
                <a:tab pos="1304925" algn="l"/>
                <a:tab pos="4746625" algn="l"/>
              </a:tabLst>
            </a:pP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Gestão Hospitalar .........................................................................	27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buFont typeface="Symbol" panose="05050102010706020507" pitchFamily="18" charset="2"/>
              <a:buChar char="-"/>
              <a:tabLst>
                <a:tab pos="1304925" algn="l"/>
                <a:tab pos="4746625" algn="l"/>
              </a:tabLst>
            </a:pP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Lattes Avançado	..........................................................................	28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buFont typeface="Symbol" panose="05050102010706020507" pitchFamily="18" charset="2"/>
              <a:buChar char="-"/>
              <a:tabLst>
                <a:tab pos="1304925" algn="l"/>
                <a:tab pos="4746625" algn="l"/>
              </a:tabLst>
            </a:pP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Qualificação para recepcionistas e Oficiais Administrativos da rede de Saúde .........................................................................................	29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buFont typeface="Symbol" panose="05050102010706020507" pitchFamily="18" charset="2"/>
              <a:buChar char="-"/>
              <a:tabLst>
                <a:tab pos="1304925" algn="l"/>
                <a:tab pos="4746625" algn="l"/>
              </a:tabLst>
            </a:pP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RCAA – Regulação, Controle, Avaliação e Auditoria do SUS ................	30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buFont typeface="Symbol" panose="05050102010706020507" pitchFamily="18" charset="2"/>
              <a:buChar char="-"/>
              <a:tabLst>
                <a:tab pos="1304925" algn="l"/>
                <a:tab pos="4746625" algn="l"/>
              </a:tabLst>
            </a:pP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Saúde da Família	 .........................................................................	31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buFont typeface="Symbol" panose="05050102010706020507" pitchFamily="18" charset="2"/>
              <a:buChar char="-"/>
              <a:tabLst>
                <a:tab pos="1304925" algn="l"/>
                <a:tab pos="4746625" algn="l"/>
              </a:tabLst>
            </a:pP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Saúde Mental ...............................................................................	32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buFont typeface="Symbol" panose="05050102010706020507" pitchFamily="18" charset="2"/>
              <a:buChar char="-"/>
              <a:tabLst>
                <a:tab pos="1304925" algn="l"/>
                <a:tab pos="4746625" algn="l"/>
              </a:tabLst>
            </a:pP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Toda criança nasce para ser feliz ....................................................	33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buFont typeface="Symbol" panose="05050102010706020507" pitchFamily="18" charset="2"/>
              <a:buChar char="-"/>
              <a:tabLst>
                <a:tab pos="1304925" algn="l"/>
                <a:tab pos="4746625" algn="l"/>
              </a:tabLst>
            </a:pPr>
            <a:endParaRPr lang="pt-BR" altLang="pt-BR" sz="10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tabLst>
                <a:tab pos="1304925" algn="l"/>
                <a:tab pos="4746625" algn="l"/>
              </a:tabLst>
            </a:pPr>
            <a:r>
              <a:rPr lang="pt-BR" altLang="pt-BR" sz="10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ASSESSORIA E CONSULTORIA 	34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buFont typeface="Symbol" panose="05050102010706020507" pitchFamily="18" charset="2"/>
              <a:buChar char="-"/>
              <a:tabLst>
                <a:tab pos="1304925" algn="l"/>
                <a:tab pos="4746625" algn="l"/>
              </a:tabLst>
            </a:pP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Projetos de Apoio a Ações de Programas de Saúde ............................	35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None/>
              <a:tabLst>
                <a:tab pos="1304925" algn="l"/>
                <a:tab pos="4746625" algn="l"/>
              </a:tabLst>
            </a:pPr>
            <a:endParaRPr lang="pt-BR" altLang="pt-BR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tabLst>
                <a:tab pos="1304925" algn="l"/>
                <a:tab pos="4746625" algn="l"/>
              </a:tabLst>
            </a:pPr>
            <a:r>
              <a:rPr lang="pt-BR" altLang="pt-BR" sz="10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BOLSAS E INCENTIVO ACADÊMICO	42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buFont typeface="Symbol" panose="05050102010706020507" pitchFamily="18" charset="2"/>
              <a:buChar char="-"/>
              <a:tabLst>
                <a:tab pos="1304925" algn="l"/>
                <a:tab pos="4746625" algn="l"/>
              </a:tabLst>
            </a:pP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Programa de Iniciação Científica  ....................................................	43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buFont typeface="Symbol" panose="05050102010706020507" pitchFamily="18" charset="2"/>
              <a:buChar char="-"/>
              <a:tabLst>
                <a:tab pos="1304925" algn="l"/>
                <a:tab pos="4746625" algn="l"/>
              </a:tabLst>
            </a:pP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PRÓ-SAÚDE .................................................................................	45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buFont typeface="Symbol" panose="05050102010706020507" pitchFamily="18" charset="2"/>
              <a:buChar char="-"/>
              <a:tabLst>
                <a:tab pos="1304925" algn="l"/>
                <a:tab pos="4746625" algn="l"/>
              </a:tabLst>
            </a:pP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PET-SAÚDE ..................................................................................	46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buFont typeface="Symbol" panose="05050102010706020507" pitchFamily="18" charset="2"/>
              <a:buChar char="-"/>
              <a:tabLst>
                <a:tab pos="1304925" algn="l"/>
                <a:tab pos="4746625" algn="l"/>
              </a:tabLst>
            </a:pPr>
            <a:endParaRPr lang="pt-BR" altLang="pt-BR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tabLst>
                <a:tab pos="1304925" algn="l"/>
                <a:tab pos="4746625" algn="l"/>
              </a:tabLst>
            </a:pPr>
            <a:r>
              <a:rPr lang="pt-BR" altLang="pt-BR" sz="10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PROMOÇÃO DE EVENTOS 	47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buFont typeface="Symbol" panose="05050102010706020507" pitchFamily="18" charset="2"/>
              <a:buChar char="-"/>
              <a:tabLst>
                <a:tab pos="1304925" algn="l"/>
                <a:tab pos="4746625" algn="l"/>
              </a:tabLst>
            </a:pPr>
            <a:endParaRPr lang="pt-BR" altLang="pt-BR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tabLst>
                <a:tab pos="1304925" algn="l"/>
                <a:tab pos="4746625" algn="l"/>
              </a:tabLst>
            </a:pPr>
            <a:r>
              <a:rPr lang="pt-BR" altLang="pt-BR" sz="10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PUBLICAÇÕES		51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buFont typeface="Symbol" panose="05050102010706020507" pitchFamily="18" charset="2"/>
              <a:buChar char="-"/>
              <a:tabLst>
                <a:tab pos="1304925" algn="l"/>
                <a:tab pos="4746625" algn="l"/>
              </a:tabLst>
            </a:pPr>
            <a:endParaRPr lang="pt-BR" altLang="pt-BR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34986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logo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513" y="4305300"/>
            <a:ext cx="5373687" cy="173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9" descr="logo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8950"/>
            <a:ext cx="1412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 descr="logo_fmab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8" y="8913813"/>
            <a:ext cx="1079500" cy="849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9" name="Line 5"/>
          <p:cNvSpPr>
            <a:spLocks noChangeShapeType="1"/>
          </p:cNvSpPr>
          <p:nvPr/>
        </p:nvSpPr>
        <p:spPr bwMode="auto">
          <a:xfrm>
            <a:off x="1412875" y="0"/>
            <a:ext cx="0" cy="9906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 dirty="0"/>
          </a:p>
        </p:txBody>
      </p:sp>
      <p:sp>
        <p:nvSpPr>
          <p:cNvPr id="6150" name="Text Box 7"/>
          <p:cNvSpPr txBox="1">
            <a:spLocks noChangeArrowheads="1"/>
          </p:cNvSpPr>
          <p:nvPr/>
        </p:nvSpPr>
        <p:spPr bwMode="auto">
          <a:xfrm>
            <a:off x="115888" y="1065213"/>
            <a:ext cx="1152525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400" b="1" dirty="0">
                <a:latin typeface="Verdana" pitchFamily="34" charset="0"/>
              </a:rPr>
              <a:t>Centro de Estudos de Saúde Coletiva do ABC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800" dirty="0">
                <a:latin typeface="Verdana" pitchFamily="34" charset="0"/>
              </a:rPr>
              <a:t>Desde 2000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1628775" y="273050"/>
            <a:ext cx="4824413" cy="3683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endParaRPr lang="pt-BR" dirty="0"/>
          </a:p>
        </p:txBody>
      </p:sp>
      <p:sp>
        <p:nvSpPr>
          <p:cNvPr id="17" name="Retângulo 16"/>
          <p:cNvSpPr/>
          <p:nvPr/>
        </p:nvSpPr>
        <p:spPr>
          <a:xfrm>
            <a:off x="1520724" y="3765446"/>
            <a:ext cx="5242140" cy="19389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pt-BR" sz="4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Cursos </a:t>
            </a:r>
          </a:p>
          <a:p>
            <a:pPr algn="ctr">
              <a:defRPr/>
            </a:pPr>
            <a:r>
              <a:rPr lang="pt-BR" sz="4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 </a:t>
            </a:r>
          </a:p>
          <a:p>
            <a:pPr algn="ctr">
              <a:defRPr/>
            </a:pPr>
            <a:r>
              <a:rPr lang="pt-BR" sz="4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especialização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4914900" y="9432000"/>
            <a:ext cx="1600200" cy="360000"/>
          </a:xfrm>
        </p:spPr>
        <p:txBody>
          <a:bodyPr/>
          <a:lstStyle/>
          <a:p>
            <a:pPr>
              <a:defRPr/>
            </a:pPr>
            <a:fld id="{0317E7DE-19BA-4EA8-A494-6345CBCC6996}" type="slidenum">
              <a:rPr lang="pt-BR" smtClean="0"/>
              <a:pPr>
                <a:defRPr/>
              </a:pPr>
              <a:t>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259629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logo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513" y="4305300"/>
            <a:ext cx="5373687" cy="173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9" descr="logo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8950"/>
            <a:ext cx="1412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 descr="logo_fmab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8" y="8913813"/>
            <a:ext cx="1079500" cy="849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3" name="Line 5"/>
          <p:cNvSpPr>
            <a:spLocks noChangeShapeType="1"/>
          </p:cNvSpPr>
          <p:nvPr/>
        </p:nvSpPr>
        <p:spPr bwMode="auto">
          <a:xfrm>
            <a:off x="1412875" y="0"/>
            <a:ext cx="0" cy="9906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 dirty="0"/>
          </a:p>
        </p:txBody>
      </p:sp>
      <p:sp>
        <p:nvSpPr>
          <p:cNvPr id="7174" name="Text Box 7"/>
          <p:cNvSpPr txBox="1">
            <a:spLocks noChangeArrowheads="1"/>
          </p:cNvSpPr>
          <p:nvPr/>
        </p:nvSpPr>
        <p:spPr bwMode="auto">
          <a:xfrm>
            <a:off x="115888" y="1065213"/>
            <a:ext cx="1152525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400" b="1" dirty="0">
                <a:latin typeface="Verdana" pitchFamily="34" charset="0"/>
              </a:rPr>
              <a:t>Centro de Estudos de Saúde Coletiva do ABC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800" dirty="0">
                <a:latin typeface="Verdana" pitchFamily="34" charset="0"/>
              </a:rPr>
              <a:t>Desde 2000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1628775" y="273050"/>
            <a:ext cx="4824413" cy="3683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endParaRPr lang="pt-BR" dirty="0"/>
          </a:p>
        </p:txBody>
      </p:sp>
      <p:sp>
        <p:nvSpPr>
          <p:cNvPr id="19480" name="Rectangle 10"/>
          <p:cNvSpPr>
            <a:spLocks noChangeArrowheads="1"/>
          </p:cNvSpPr>
          <p:nvPr/>
        </p:nvSpPr>
        <p:spPr bwMode="auto">
          <a:xfrm>
            <a:off x="1484312" y="344488"/>
            <a:ext cx="5322887" cy="899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tabLst>
                <a:tab pos="1304925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tabLst>
                <a:tab pos="1304925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tabLst>
                <a:tab pos="1304925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pt-BR" altLang="pt-BR" sz="12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AUDITORIA EM SAÚDE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pt-BR" altLang="pt-BR" sz="1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FontTx/>
              <a:buNone/>
              <a:defRPr/>
            </a:pPr>
            <a:r>
              <a:rPr lang="pt-BR" alt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Carga Horária:</a:t>
            </a: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360 horas / 18 meses. 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FontTx/>
              <a:buNone/>
              <a:defRPr/>
            </a:pPr>
            <a:r>
              <a:rPr lang="pt-BR" alt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Público: </a:t>
            </a: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Todos os profissionais graduados que atuam ou pretendam atuar na área da saúde, tanto Pública quanto Privada.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FontTx/>
              <a:buNone/>
              <a:defRPr/>
            </a:pPr>
            <a:r>
              <a:rPr lang="pt-BR" alt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Objetivos:</a:t>
            </a: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Font typeface="Symbol" panose="05050102010706020507" pitchFamily="18" charset="2"/>
              <a:buChar char="-"/>
              <a:defRPr/>
            </a:pP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Formar profissionais de saúde capacitados a desenvolver habilidades e ferramentas para a AUDITORIA EM SAÚDE;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Font typeface="Symbol" panose="05050102010706020507" pitchFamily="18" charset="2"/>
              <a:buChar char="-"/>
              <a:defRPr/>
            </a:pP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Estimular pesquisa prática na resolução de problemas locais, permitindo melhor controle e planejamento estratégico, promovendo o aperfeiçoamento e atualização profissional.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FontTx/>
              <a:buNone/>
              <a:defRPr/>
            </a:pPr>
            <a:r>
              <a:rPr lang="pt-BR" alt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Metodologia:</a:t>
            </a: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Exposição dialogada. Aplicação de conteúdos por material didático e debates.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FontTx/>
              <a:buNone/>
              <a:defRPr/>
            </a:pPr>
            <a:r>
              <a:rPr lang="pt-BR" alt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Avaliação:</a:t>
            </a: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Critério de notas e frequência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FontTx/>
              <a:buNone/>
              <a:defRPr/>
            </a:pPr>
            <a:r>
              <a:rPr lang="pt-BR" alt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Conteúdo Programático: </a:t>
            </a:r>
          </a:p>
          <a:p>
            <a:pPr defTabSz="696913"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I	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Contexto atual da auditoria</a:t>
            </a:r>
          </a:p>
          <a:p>
            <a:pPr defTabSz="696913"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II	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Conflitos éticos entre auditores e médicos  assistentes</a:t>
            </a:r>
          </a:p>
          <a:p>
            <a:pPr defTabSz="696913"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III e IV	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Responsabilidade dos auditores – Hospitais e operadoras 		de saúde</a:t>
            </a:r>
          </a:p>
          <a:p>
            <a:pPr defTabSz="696913"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V	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Sistema de saúde no Brasil</a:t>
            </a:r>
          </a:p>
          <a:p>
            <a:pPr defTabSz="696913"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VI e VII	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Regulamentação, Avaliação e Controle</a:t>
            </a:r>
          </a:p>
          <a:p>
            <a:pPr defTabSz="696913"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VIII e IX	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Fazendo auditoria no SUS</a:t>
            </a:r>
          </a:p>
          <a:p>
            <a:pPr defTabSz="696913"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X	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Fazendo auditoria no Setor Privado</a:t>
            </a:r>
          </a:p>
          <a:p>
            <a:pPr defTabSz="696913"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XI	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Auditando materiais e medicamentos de especial, órteses 		e próteses</a:t>
            </a:r>
          </a:p>
          <a:p>
            <a:pPr defTabSz="696913"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XII	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Auditoria em contas hospitalares – setor privado</a:t>
            </a:r>
          </a:p>
          <a:p>
            <a:pPr defTabSz="696913"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XIII	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Metodologia de Pesquisa para Trabalho de 	Conclusão de 		Curso – TCC</a:t>
            </a:r>
          </a:p>
          <a:p>
            <a:pPr defTabSz="696913"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XIV	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Qualidade de Saúde</a:t>
            </a:r>
          </a:p>
          <a:p>
            <a:pPr defTabSz="696913"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XV	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Estatística na Auditoria em Saúde</a:t>
            </a:r>
          </a:p>
          <a:p>
            <a:pPr defTabSz="696913"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1349375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XVI	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Planejamento estratégico em Auditoria em 	Saúde</a:t>
            </a:r>
          </a:p>
          <a:p>
            <a:pPr defTabSz="696913"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VII	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Debate – temas variados sobre Auditoria em Saúde</a:t>
            </a:r>
          </a:p>
          <a:p>
            <a:pPr defTabSz="696913"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XVIII	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Orientação e elaboração de Monografias	</a:t>
            </a:r>
          </a:p>
          <a:p>
            <a:pPr defTabSz="696913"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defRPr/>
            </a:pPr>
            <a:endParaRPr lang="pt-BR" altLang="pt-BR" sz="1100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116632" y="8461647"/>
            <a:ext cx="115252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100" b="1" dirty="0">
                <a:latin typeface="Verdana" pitchFamily="34" charset="0"/>
              </a:rPr>
              <a:t>Parceria</a:t>
            </a:r>
            <a:r>
              <a:rPr lang="pt-BR" altLang="pt-BR" sz="1400" b="1" dirty="0">
                <a:latin typeface="Verdana" pitchFamily="34" charset="0"/>
              </a:rPr>
              <a:t>:</a:t>
            </a:r>
            <a:endParaRPr lang="pt-BR" altLang="pt-BR" sz="800" dirty="0">
              <a:latin typeface="Verdana" pitchFamily="34" charset="0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4914900" y="9432000"/>
            <a:ext cx="1600200" cy="360000"/>
          </a:xfrm>
        </p:spPr>
        <p:txBody>
          <a:bodyPr/>
          <a:lstStyle/>
          <a:p>
            <a:pPr>
              <a:defRPr/>
            </a:pPr>
            <a:fld id="{0317E7DE-19BA-4EA8-A494-6345CBCC6996}" type="slidenum">
              <a:rPr lang="pt-BR" smtClean="0"/>
              <a:pPr>
                <a:defRPr/>
              </a:pPr>
              <a:t>6</a:t>
            </a:fld>
            <a:endParaRPr lang="pt-BR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logo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513" y="4305300"/>
            <a:ext cx="5373687" cy="173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9" descr="logo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8950"/>
            <a:ext cx="1412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4" descr="logo_fmab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8" y="8913813"/>
            <a:ext cx="1079500" cy="849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7" name="Line 5"/>
          <p:cNvSpPr>
            <a:spLocks noChangeShapeType="1"/>
          </p:cNvSpPr>
          <p:nvPr/>
        </p:nvSpPr>
        <p:spPr bwMode="auto">
          <a:xfrm>
            <a:off x="1412875" y="0"/>
            <a:ext cx="0" cy="9906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 dirty="0"/>
          </a:p>
        </p:txBody>
      </p:sp>
      <p:sp>
        <p:nvSpPr>
          <p:cNvPr id="8198" name="Text Box 7"/>
          <p:cNvSpPr txBox="1">
            <a:spLocks noChangeArrowheads="1"/>
          </p:cNvSpPr>
          <p:nvPr/>
        </p:nvSpPr>
        <p:spPr bwMode="auto">
          <a:xfrm>
            <a:off x="115888" y="1065213"/>
            <a:ext cx="1152525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400" b="1" dirty="0">
                <a:latin typeface="Verdana" pitchFamily="34" charset="0"/>
              </a:rPr>
              <a:t>Centro de Estudos de Saúde Coletiva do ABC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800" dirty="0">
                <a:latin typeface="Verdana" pitchFamily="34" charset="0"/>
              </a:rPr>
              <a:t>Desde 2000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1628775" y="273050"/>
            <a:ext cx="4824413" cy="3683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endParaRPr lang="pt-BR" dirty="0"/>
          </a:p>
        </p:txBody>
      </p:sp>
      <p:sp>
        <p:nvSpPr>
          <p:cNvPr id="19480" name="Rectangle 10"/>
          <p:cNvSpPr>
            <a:spLocks noChangeArrowheads="1"/>
          </p:cNvSpPr>
          <p:nvPr/>
        </p:nvSpPr>
        <p:spPr bwMode="auto">
          <a:xfrm>
            <a:off x="1484312" y="344488"/>
            <a:ext cx="5322887" cy="899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tabLst>
                <a:tab pos="1304925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tabLst>
                <a:tab pos="1304925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tabLst>
                <a:tab pos="1304925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pt-BR" altLang="pt-BR" sz="12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COMUNICAÇÃO PARA PROMOÇÃO DA SAÚDE E QUALIDADE DE VIDA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  <a:defRPr/>
            </a:pPr>
            <a:endParaRPr lang="pt-BR" altLang="pt-BR" sz="1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FontTx/>
              <a:buNone/>
              <a:defRPr/>
            </a:pPr>
            <a:r>
              <a:rPr lang="pt-BR" alt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Carga Horária:</a:t>
            </a: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360 horas / 18 meses. 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FontTx/>
              <a:buNone/>
              <a:defRPr/>
            </a:pPr>
            <a:r>
              <a:rPr lang="pt-BR" alt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Público: </a:t>
            </a: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Profissionais de Medicina, Enfermagem, Nutrição, Fisioterapia, Administração Hospitalar e de outras áreas  da saúde com interesse em Comunicação Social e comunicadores que atuam na área de saúde.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FontTx/>
              <a:buNone/>
              <a:defRPr/>
            </a:pPr>
            <a:r>
              <a:rPr lang="pt-BR" alt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Objetivos:</a:t>
            </a: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Font typeface="Symbol" panose="05050102010706020507" pitchFamily="18" charset="2"/>
              <a:buChar char="-"/>
              <a:defRPr/>
            </a:pP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Formar profissionais de saúde nos processos comunicativos envolvidos na promoção da saúde e qualidade de vida;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Font typeface="Symbol" panose="05050102010706020507" pitchFamily="18" charset="2"/>
              <a:buChar char="-"/>
              <a:defRPr/>
            </a:pP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Capacitar profissionais da comunicação em conceitos, métodos e práticas da saúde necessárias para o desenvolvimento da comunicação na promoção da saúde e qualidade de vida.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FontTx/>
              <a:buNone/>
              <a:defRPr/>
            </a:pPr>
            <a:r>
              <a:rPr lang="pt-BR" alt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Metodologia: </a:t>
            </a: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Ativa. Aplicação de conteúdos por material didático e encontros em pequenos grupos para desenvolvimento e troca pedagógica</a:t>
            </a:r>
            <a:endParaRPr lang="pt-BR" altLang="pt-BR" sz="1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FontTx/>
              <a:buNone/>
              <a:defRPr/>
            </a:pPr>
            <a:r>
              <a:rPr lang="pt-BR" alt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Avaliação: </a:t>
            </a: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Critério de notas e frequência</a:t>
            </a:r>
            <a:endParaRPr lang="pt-BR" altLang="pt-BR" sz="1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FontTx/>
              <a:buNone/>
              <a:defRPr/>
            </a:pPr>
            <a:r>
              <a:rPr lang="pt-BR" alt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Conteúdo Programático: 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1160463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I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Teoria da Comunicação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1160463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II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Epidemiologia para comunicadores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1160463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III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Políticas de Saúde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1160463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IV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Comunicação Interpessoal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1160463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V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História das Ciências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1160463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VI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Marketing aplicado à Saúde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1160463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VII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Ciência, Saúde e Mídia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1160463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VIII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Laboratório de Redação e Relacionamento com a Mídia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1160463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IX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Comunicação para Promoção da Saúde e Qualidade de  Vida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1160463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X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Campanhas Publicitárias na área da saúde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1160463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XI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Metodologia de Pesquisa em Comunicação para a Saúde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1160463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XII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Regionalidade e Saúde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1160463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XIII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Orientação e elaboração de Monografias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  <a:defRPr/>
            </a:pPr>
            <a:endParaRPr lang="pt-BR" altLang="pt-BR" sz="1100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  <a:defRPr/>
            </a:pPr>
            <a:endParaRPr lang="pt-BR" altLang="pt-BR" sz="1100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116632" y="8461647"/>
            <a:ext cx="115252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100" b="1" dirty="0">
                <a:latin typeface="Verdana" pitchFamily="34" charset="0"/>
              </a:rPr>
              <a:t>Parceria</a:t>
            </a:r>
            <a:r>
              <a:rPr lang="pt-BR" altLang="pt-BR" sz="1400" b="1" dirty="0">
                <a:latin typeface="Verdana" pitchFamily="34" charset="0"/>
              </a:rPr>
              <a:t>:</a:t>
            </a:r>
            <a:endParaRPr lang="pt-BR" altLang="pt-BR" sz="800" dirty="0">
              <a:latin typeface="Verdana" pitchFamily="34" charset="0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4914900" y="9432000"/>
            <a:ext cx="1600200" cy="360000"/>
          </a:xfrm>
        </p:spPr>
        <p:txBody>
          <a:bodyPr/>
          <a:lstStyle/>
          <a:p>
            <a:pPr>
              <a:defRPr/>
            </a:pPr>
            <a:fld id="{0317E7DE-19BA-4EA8-A494-6345CBCC6996}" type="slidenum">
              <a:rPr lang="pt-BR" smtClean="0"/>
              <a:pPr>
                <a:defRPr/>
              </a:pPr>
              <a:t>7</a:t>
            </a:fld>
            <a:endParaRPr lang="pt-BR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logo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513" y="4305300"/>
            <a:ext cx="5373687" cy="173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9" descr="logo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8950"/>
            <a:ext cx="1412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4" descr="logo_fmab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8" y="8913813"/>
            <a:ext cx="1079500" cy="849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1" name="Line 5"/>
          <p:cNvSpPr>
            <a:spLocks noChangeShapeType="1"/>
          </p:cNvSpPr>
          <p:nvPr/>
        </p:nvSpPr>
        <p:spPr bwMode="auto">
          <a:xfrm>
            <a:off x="1412875" y="0"/>
            <a:ext cx="0" cy="9906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 dirty="0"/>
          </a:p>
        </p:txBody>
      </p:sp>
      <p:sp>
        <p:nvSpPr>
          <p:cNvPr id="9222" name="Text Box 7"/>
          <p:cNvSpPr txBox="1">
            <a:spLocks noChangeArrowheads="1"/>
          </p:cNvSpPr>
          <p:nvPr/>
        </p:nvSpPr>
        <p:spPr bwMode="auto">
          <a:xfrm>
            <a:off x="115888" y="1065213"/>
            <a:ext cx="1152525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400" b="1" dirty="0">
                <a:latin typeface="Verdana" pitchFamily="34" charset="0"/>
              </a:rPr>
              <a:t>Centro de Estudos de Saúde Coletiva do ABC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800" dirty="0">
                <a:latin typeface="Verdana" pitchFamily="34" charset="0"/>
              </a:rPr>
              <a:t>Desde 2000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1628775" y="273050"/>
            <a:ext cx="4824413" cy="3683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endParaRPr lang="pt-BR" dirty="0"/>
          </a:p>
        </p:txBody>
      </p:sp>
      <p:sp>
        <p:nvSpPr>
          <p:cNvPr id="19480" name="Rectangle 10"/>
          <p:cNvSpPr>
            <a:spLocks noChangeArrowheads="1"/>
          </p:cNvSpPr>
          <p:nvPr/>
        </p:nvSpPr>
        <p:spPr bwMode="auto">
          <a:xfrm>
            <a:off x="1484312" y="494729"/>
            <a:ext cx="5322887" cy="899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tabLst>
                <a:tab pos="1304925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tabLst>
                <a:tab pos="1304925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tabLst>
                <a:tab pos="1304925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pt-BR" altLang="pt-BR" sz="12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DIREITO MÉDICO E DA SAÚDE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  <a:defRPr/>
            </a:pPr>
            <a:endParaRPr lang="pt-BR" altLang="pt-BR" sz="1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FontTx/>
              <a:buNone/>
              <a:defRPr/>
            </a:pPr>
            <a:r>
              <a:rPr lang="pt-BR" alt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Carga Horária:</a:t>
            </a: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360 horas / 18 meses. 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FontTx/>
              <a:buNone/>
              <a:defRPr/>
            </a:pPr>
            <a:r>
              <a:rPr lang="pt-BR" alt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Público: </a:t>
            </a: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Profissionais de nível superior.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FontTx/>
              <a:buNone/>
              <a:defRPr/>
            </a:pPr>
            <a:r>
              <a:rPr lang="pt-BR" alt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Objetivos:</a:t>
            </a: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Font typeface="Symbol" panose="05050102010706020507" pitchFamily="18" charset="2"/>
              <a:buChar char="-"/>
              <a:defRPr/>
            </a:pP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Promover a capacitação de advogados, médicos e demais profissionais da saúde interessados em desenvolver habilidades e conhecimentos em Direito Médico e da Saúde.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FontTx/>
              <a:buNone/>
              <a:defRPr/>
            </a:pPr>
            <a:r>
              <a:rPr lang="pt-BR" alt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Metodologia: </a:t>
            </a: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Exposição dialogada. Aplicação de conteúdos por material didático e debates.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FontTx/>
              <a:buNone/>
              <a:defRPr/>
            </a:pPr>
            <a:r>
              <a:rPr lang="pt-BR" alt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Avaliação: </a:t>
            </a: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Critério de notas e frequência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FontTx/>
              <a:buNone/>
              <a:defRPr/>
            </a:pPr>
            <a:r>
              <a:rPr lang="pt-BR" alt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Conteúdo Programático: 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1160463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I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Contexto Atual da Saúde e Princípios Constitucionais da 	Saúde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1160463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II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Fundamentos do direito Civil e Penal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1160463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III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Responsabilidade Ética na Medicina 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1160463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IV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Prontuário Médico e outros Documentos Médicos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1160463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V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Legislação no Sistema Único de Saúde – SUS – Parte I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1160463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VI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Legislação no Sistema Único de Saúde – SUS – Parte  II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1160463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VII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Saúde e o Código de Defesa do Consumidor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1160463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VIII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Responsabilidade Penal no Atendimento Médico 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1160463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IX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Metodologia Científica do TCC 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1160463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X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Direito Sanitário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1160463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XI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Responsabilidade Civil no Atendimento Médico – Parte I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1160463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XII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Responsabilidade Civil no Atendimento Médico – Parte II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1160463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XIII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Legislação na Saúde Privada - ANS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1160463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XIV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Medicina Legal e suas Responsabilidades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1160463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XV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Responsabilidades Civis e Penais nas Perícias Médicas 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1160463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XVI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Responsabilidade dos Médicos Auditores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1160463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XVII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Mesa Redonda – Debate sobre os Temas abordados Palestras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1160463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XVIII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Orientação e elaboração de Monografia</a:t>
            </a:r>
            <a:endParaRPr lang="pt-BR" altLang="pt-BR" sz="1100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  <a:defRPr/>
            </a:pPr>
            <a:endParaRPr lang="pt-BR" altLang="pt-BR" sz="1100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  <a:defRPr/>
            </a:pPr>
            <a:endParaRPr lang="pt-BR" altLang="pt-BR" sz="1100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116632" y="8461647"/>
            <a:ext cx="1152525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100" b="1" dirty="0">
                <a:latin typeface="Verdana" pitchFamily="34" charset="0"/>
              </a:rPr>
              <a:t>Parceria:</a:t>
            </a:r>
            <a:endParaRPr lang="pt-BR" altLang="pt-BR" sz="600" dirty="0">
              <a:latin typeface="Verdana" pitchFamily="34" charset="0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4914900" y="9432000"/>
            <a:ext cx="1600200" cy="360000"/>
          </a:xfrm>
        </p:spPr>
        <p:txBody>
          <a:bodyPr/>
          <a:lstStyle/>
          <a:p>
            <a:pPr>
              <a:defRPr/>
            </a:pPr>
            <a:fld id="{0317E7DE-19BA-4EA8-A494-6345CBCC6996}" type="slidenum">
              <a:rPr lang="pt-BR" smtClean="0"/>
              <a:pPr>
                <a:defRPr/>
              </a:pPr>
              <a:t>8</a:t>
            </a:fld>
            <a:endParaRPr lang="pt-B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logo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513" y="4305300"/>
            <a:ext cx="5373687" cy="173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9" descr="logo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8950"/>
            <a:ext cx="1412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4" descr="logo_fmab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8" y="8928224"/>
            <a:ext cx="1079500" cy="849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5" name="Line 5"/>
          <p:cNvSpPr>
            <a:spLocks noChangeShapeType="1"/>
          </p:cNvSpPr>
          <p:nvPr/>
        </p:nvSpPr>
        <p:spPr bwMode="auto">
          <a:xfrm>
            <a:off x="1412875" y="0"/>
            <a:ext cx="0" cy="9906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 dirty="0"/>
          </a:p>
        </p:txBody>
      </p:sp>
      <p:sp>
        <p:nvSpPr>
          <p:cNvPr id="10246" name="Text Box 7"/>
          <p:cNvSpPr txBox="1">
            <a:spLocks noChangeArrowheads="1"/>
          </p:cNvSpPr>
          <p:nvPr/>
        </p:nvSpPr>
        <p:spPr bwMode="auto">
          <a:xfrm>
            <a:off x="115888" y="1065213"/>
            <a:ext cx="1152525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400" b="1" dirty="0">
                <a:latin typeface="Verdana" pitchFamily="34" charset="0"/>
              </a:rPr>
              <a:t>Centro de Estudos de Saúde Coletiva do ABC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800" dirty="0">
                <a:latin typeface="Verdana" pitchFamily="34" charset="0"/>
              </a:rPr>
              <a:t>Desde 2000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1628775" y="273050"/>
            <a:ext cx="4824413" cy="3683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endParaRPr lang="pt-BR" dirty="0"/>
          </a:p>
        </p:txBody>
      </p:sp>
      <p:sp>
        <p:nvSpPr>
          <p:cNvPr id="19480" name="Rectangle 10"/>
          <p:cNvSpPr>
            <a:spLocks noChangeArrowheads="1"/>
          </p:cNvSpPr>
          <p:nvPr/>
        </p:nvSpPr>
        <p:spPr bwMode="auto">
          <a:xfrm>
            <a:off x="1484312" y="422721"/>
            <a:ext cx="5322887" cy="899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tabLst>
                <a:tab pos="1304925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tabLst>
                <a:tab pos="1304925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tabLst>
                <a:tab pos="1304925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pt-BR" altLang="pt-BR" sz="12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ESTRATÉGIA EM SAÚDE DA FAMÍLIA 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  <a:defRPr/>
            </a:pPr>
            <a:endParaRPr lang="pt-BR" altLang="pt-BR" sz="1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FontTx/>
              <a:buNone/>
              <a:defRPr/>
            </a:pPr>
            <a:r>
              <a:rPr lang="pt-BR" alt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Carga Horária:</a:t>
            </a: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400 horas / 24 meses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FontTx/>
              <a:buNone/>
              <a:defRPr/>
            </a:pPr>
            <a:r>
              <a:rPr lang="pt-BR" alt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Público: </a:t>
            </a: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Profissionais de nível superior, atuantes em diversos setores da saúde no município.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FontTx/>
              <a:buNone/>
              <a:defRPr/>
            </a:pPr>
            <a:r>
              <a:rPr lang="pt-BR" alt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Objetivos:</a:t>
            </a: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Font typeface="Symbol" panose="05050102010706020507" pitchFamily="18" charset="2"/>
              <a:buChar char="-"/>
              <a:defRPr/>
            </a:pP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Promover o aperfeiçoamento dos profissionais de saúde da rede de atenção básica da secretaria Municipal de Saúde do Município de São Bernardo do Campo (SMS-SBC) visando ampliar a qualificação da atenção à saúde da população e, por conseguinte, garantir maior resolubilidade da assistência prestada;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Font typeface="Symbol" panose="05050102010706020507" pitchFamily="18" charset="2"/>
              <a:buChar char="-"/>
              <a:defRPr/>
            </a:pP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Avaliar a saúde da população de seu território;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Font typeface="Symbol" panose="05050102010706020507" pitchFamily="18" charset="2"/>
              <a:buChar char="-"/>
              <a:defRPr/>
            </a:pP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Identificar situações de risco;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Font typeface="Symbol" panose="05050102010706020507" pitchFamily="18" charset="2"/>
              <a:buChar char="-"/>
              <a:defRPr/>
            </a:pP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Desenvolver ações de promoção da saúde pautadas pelo cuidado integral;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Font typeface="Symbol" panose="05050102010706020507" pitchFamily="18" charset="2"/>
              <a:buChar char="-"/>
              <a:defRPr/>
            </a:pP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Desenvolver ações de promoção da universalidade e da equidade na atenção À saúde;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Font typeface="Symbol" panose="05050102010706020507" pitchFamily="18" charset="2"/>
              <a:buChar char="-"/>
              <a:defRPr/>
            </a:pP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Potencializar a interdisciplinaridade e a resolutividade nas equipes da ESF.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FontTx/>
              <a:buNone/>
              <a:defRPr/>
            </a:pPr>
            <a:r>
              <a:rPr lang="pt-BR" alt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Metodologia: </a:t>
            </a: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Ativa. Curso privilegia sempre a articulação entre a teoria e a prática, buscando associar a aprendizagem à reflexão e análise de problemas concretos e de casos clínicos que façam parte da experiência de trabalho dos especializandos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FontTx/>
              <a:buNone/>
              <a:defRPr/>
            </a:pPr>
            <a:r>
              <a:rPr lang="pt-BR" alt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Avaliação: </a:t>
            </a: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Critério de notas e frequência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FontTx/>
              <a:buNone/>
              <a:defRPr/>
            </a:pPr>
            <a:r>
              <a:rPr lang="pt-BR" alt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Conteúdo Programático: 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EIXO DA PRODUÇÃO DO CUIDADO (atividades de concentração de campo e de núcleo)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987425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I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Cuidado à Saúde da Mulher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987425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II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Cuidado à Saúde da Criança e do Adolescent</a:t>
            </a: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987425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III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Cuidado à Saúde do Adulto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987425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IV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Cuidado à Saúde do Idoso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987425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V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Cuidado à Saúde Mental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987425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VI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Cuidado à Saúde nas Urgências e Emergências</a:t>
            </a:r>
            <a:endParaRPr lang="pt-BR" altLang="pt-BR" sz="1100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116632" y="6465168"/>
            <a:ext cx="1152525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100" b="1" dirty="0">
                <a:latin typeface="Verdana" pitchFamily="34" charset="0"/>
              </a:rPr>
              <a:t>Parcerias:</a:t>
            </a:r>
            <a:endParaRPr lang="pt-BR" altLang="pt-BR" sz="600" dirty="0">
              <a:latin typeface="Verdana" pitchFamily="34" charset="0"/>
            </a:endParaRPr>
          </a:p>
        </p:txBody>
      </p:sp>
      <p:pic>
        <p:nvPicPr>
          <p:cNvPr id="10" name="Picture 1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30" y="6897216"/>
            <a:ext cx="1240138" cy="75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68" y="7905328"/>
            <a:ext cx="1260000" cy="756000"/>
          </a:xfrm>
          <a:prstGeom prst="rect">
            <a:avLst/>
          </a:prstGeom>
        </p:spPr>
      </p:pic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4914900" y="9432000"/>
            <a:ext cx="1600200" cy="360000"/>
          </a:xfrm>
        </p:spPr>
        <p:txBody>
          <a:bodyPr/>
          <a:lstStyle/>
          <a:p>
            <a:pPr>
              <a:defRPr/>
            </a:pPr>
            <a:fld id="{0317E7DE-19BA-4EA8-A494-6345CBCC6996}" type="slidenum">
              <a:rPr lang="pt-BR" smtClean="0"/>
              <a:pPr>
                <a:defRPr/>
              </a:pPr>
              <a:t>9</a:t>
            </a:fld>
            <a:endParaRPr lang="pt-BR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logo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513" y="4305300"/>
            <a:ext cx="5373687" cy="173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9" descr="logo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8950"/>
            <a:ext cx="1412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9" name="Line 5"/>
          <p:cNvSpPr>
            <a:spLocks noChangeShapeType="1"/>
          </p:cNvSpPr>
          <p:nvPr/>
        </p:nvSpPr>
        <p:spPr bwMode="auto">
          <a:xfrm>
            <a:off x="1412875" y="0"/>
            <a:ext cx="0" cy="9906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 dirty="0"/>
          </a:p>
        </p:txBody>
      </p:sp>
      <p:sp>
        <p:nvSpPr>
          <p:cNvPr id="11270" name="Text Box 7"/>
          <p:cNvSpPr txBox="1">
            <a:spLocks noChangeArrowheads="1"/>
          </p:cNvSpPr>
          <p:nvPr/>
        </p:nvSpPr>
        <p:spPr bwMode="auto">
          <a:xfrm>
            <a:off x="115888" y="1065213"/>
            <a:ext cx="1152525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400" b="1" dirty="0">
                <a:latin typeface="Verdana" pitchFamily="34" charset="0"/>
              </a:rPr>
              <a:t>Centro de Estudos de Saúde Coletiva do ABC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800" dirty="0">
                <a:latin typeface="Verdana" pitchFamily="34" charset="0"/>
              </a:rPr>
              <a:t>Desde 2000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1628775" y="273050"/>
            <a:ext cx="4824413" cy="3683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endParaRPr lang="pt-BR" dirty="0"/>
          </a:p>
        </p:txBody>
      </p:sp>
      <p:sp>
        <p:nvSpPr>
          <p:cNvPr id="11273" name="Rectangle 10"/>
          <p:cNvSpPr>
            <a:spLocks noChangeArrowheads="1"/>
          </p:cNvSpPr>
          <p:nvPr/>
        </p:nvSpPr>
        <p:spPr bwMode="auto">
          <a:xfrm>
            <a:off x="1484312" y="494729"/>
            <a:ext cx="5322887" cy="899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tabLst>
                <a:tab pos="1304925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tabLst>
                <a:tab pos="1304925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tabLst>
                <a:tab pos="1304925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</a:pPr>
            <a:r>
              <a:rPr lang="pt-BR" altLang="pt-BR" sz="10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Conteúdo Programático: </a:t>
            </a:r>
          </a:p>
          <a:p>
            <a:pPr eaLnBrk="1" fontAlgn="b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0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EIXO INTEGRADOR</a:t>
            </a:r>
          </a:p>
          <a:p>
            <a:pPr eaLnBrk="1" fontAlgn="b" hangingPunct="1">
              <a:lnSpc>
                <a:spcPct val="150000"/>
              </a:lnSpc>
              <a:spcBef>
                <a:spcPct val="0"/>
              </a:spcBef>
              <a:buFontTx/>
              <a:buNone/>
              <a:tabLst>
                <a:tab pos="987425" algn="l"/>
              </a:tabLst>
            </a:pPr>
            <a:r>
              <a:rPr lang="pt-BR" altLang="pt-BR" sz="10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Módulo I1	</a:t>
            </a: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(Re)significando o campo</a:t>
            </a:r>
          </a:p>
          <a:p>
            <a:pPr eaLnBrk="1" fontAlgn="b" hangingPunct="1">
              <a:lnSpc>
                <a:spcPct val="150000"/>
              </a:lnSpc>
              <a:spcBef>
                <a:spcPct val="0"/>
              </a:spcBef>
              <a:buFontTx/>
              <a:buNone/>
              <a:tabLst>
                <a:tab pos="987425" algn="l"/>
              </a:tabLst>
            </a:pPr>
            <a:r>
              <a:rPr lang="pt-BR" altLang="pt-BR" sz="10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Módulo I2	</a:t>
            </a: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(Re)significando o território</a:t>
            </a:r>
          </a:p>
          <a:p>
            <a:pPr eaLnBrk="1" fontAlgn="b" hangingPunct="1">
              <a:lnSpc>
                <a:spcPct val="150000"/>
              </a:lnSpc>
              <a:spcBef>
                <a:spcPct val="0"/>
              </a:spcBef>
              <a:buFontTx/>
              <a:buNone/>
              <a:tabLst>
                <a:tab pos="987425" algn="l"/>
              </a:tabLst>
            </a:pPr>
            <a:r>
              <a:rPr lang="pt-BR" altLang="pt-BR" sz="10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Módulo I3	</a:t>
            </a: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(Re)significando a família</a:t>
            </a:r>
          </a:p>
          <a:p>
            <a:pPr eaLnBrk="1" fontAlgn="b" hangingPunct="1">
              <a:lnSpc>
                <a:spcPct val="150000"/>
              </a:lnSpc>
              <a:spcBef>
                <a:spcPct val="0"/>
              </a:spcBef>
              <a:buFontTx/>
              <a:buNone/>
              <a:tabLst>
                <a:tab pos="987425" algn="l"/>
              </a:tabLst>
            </a:pPr>
            <a:r>
              <a:rPr lang="pt-BR" altLang="pt-BR" sz="10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Módulo I4	</a:t>
            </a: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(Re)significando sujeito</a:t>
            </a:r>
          </a:p>
          <a:p>
            <a:pPr eaLnBrk="1" fontAlgn="b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1" fontAlgn="b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0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ATIVIDADES PRÁTICAS</a:t>
            </a:r>
          </a:p>
          <a:p>
            <a:pPr eaLnBrk="1" fontAlgn="b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Atividades de Dispersão (Matriciamento)</a:t>
            </a:r>
          </a:p>
          <a:p>
            <a:pPr eaLnBrk="1" fontAlgn="b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Estágio Curricular Obrigatório</a:t>
            </a:r>
          </a:p>
          <a:p>
            <a:pPr eaLnBrk="1" fontAlgn="b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Metodologia e Elaboração de Projetos de Pesquisa</a:t>
            </a:r>
          </a:p>
          <a:p>
            <a:pPr eaLnBrk="1" fontAlgn="b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1" fontAlgn="b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1" fontAlgn="b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1" fontAlgn="b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1" fontAlgn="b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1" fontAlgn="b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1" fontAlgn="b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1" fontAlgn="b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1" fontAlgn="b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1" fontAlgn="b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1" fontAlgn="b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1" fontAlgn="b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1" fontAlgn="b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1" fontAlgn="b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1" fontAlgn="b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1" fontAlgn="b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1" fontAlgn="b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1" fontAlgn="b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1" fontAlgn="b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1" fontAlgn="b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1" fontAlgn="b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1" fontAlgn="b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1" fontAlgn="b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1" fontAlgn="b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1" fontAlgn="b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1" fontAlgn="b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1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4" name="Picture 4" descr="logo_fmab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8" y="8928224"/>
            <a:ext cx="1079500" cy="849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 Box 7"/>
          <p:cNvSpPr txBox="1">
            <a:spLocks noChangeArrowheads="1"/>
          </p:cNvSpPr>
          <p:nvPr/>
        </p:nvSpPr>
        <p:spPr bwMode="auto">
          <a:xfrm>
            <a:off x="116632" y="6465168"/>
            <a:ext cx="1152525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100" b="1" dirty="0">
                <a:latin typeface="Verdana" pitchFamily="34" charset="0"/>
              </a:rPr>
              <a:t>Parcerias:</a:t>
            </a:r>
            <a:endParaRPr lang="pt-BR" altLang="pt-BR" sz="600" dirty="0">
              <a:latin typeface="Verdana" pitchFamily="34" charset="0"/>
            </a:endParaRPr>
          </a:p>
        </p:txBody>
      </p:sp>
      <p:pic>
        <p:nvPicPr>
          <p:cNvPr id="16" name="Picture 1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30" y="6897216"/>
            <a:ext cx="1240138" cy="75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m 16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68" y="7905328"/>
            <a:ext cx="1260000" cy="756000"/>
          </a:xfrm>
          <a:prstGeom prst="rect">
            <a:avLst/>
          </a:prstGeom>
        </p:spPr>
      </p:pic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4914900" y="9432000"/>
            <a:ext cx="1600200" cy="360000"/>
          </a:xfrm>
        </p:spPr>
        <p:txBody>
          <a:bodyPr/>
          <a:lstStyle/>
          <a:p>
            <a:pPr>
              <a:defRPr/>
            </a:pPr>
            <a:fld id="{0317E7DE-19BA-4EA8-A494-6345CBCC6996}" type="slidenum">
              <a:rPr lang="pt-BR" smtClean="0"/>
              <a:pPr>
                <a:defRPr/>
              </a:pPr>
              <a:t>10</a:t>
            </a:fld>
            <a:endParaRPr lang="pt-BR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logo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513" y="4305300"/>
            <a:ext cx="5373687" cy="173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9" descr="logo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8950"/>
            <a:ext cx="1412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3" name="Line 5"/>
          <p:cNvSpPr>
            <a:spLocks noChangeShapeType="1"/>
          </p:cNvSpPr>
          <p:nvPr/>
        </p:nvSpPr>
        <p:spPr bwMode="auto">
          <a:xfrm>
            <a:off x="1412875" y="0"/>
            <a:ext cx="0" cy="9906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 dirty="0"/>
          </a:p>
        </p:txBody>
      </p:sp>
      <p:sp>
        <p:nvSpPr>
          <p:cNvPr id="12294" name="Text Box 7"/>
          <p:cNvSpPr txBox="1">
            <a:spLocks noChangeArrowheads="1"/>
          </p:cNvSpPr>
          <p:nvPr/>
        </p:nvSpPr>
        <p:spPr bwMode="auto">
          <a:xfrm>
            <a:off x="115888" y="1065213"/>
            <a:ext cx="1152525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400" b="1" dirty="0">
                <a:latin typeface="Verdana" pitchFamily="34" charset="0"/>
              </a:rPr>
              <a:t>Centro de Estudos de Saúde Coletiva do ABC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800" dirty="0">
                <a:latin typeface="Verdana" pitchFamily="34" charset="0"/>
              </a:rPr>
              <a:t>Desde 2000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1628775" y="273050"/>
            <a:ext cx="4824413" cy="3683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endParaRPr lang="pt-BR" dirty="0"/>
          </a:p>
        </p:txBody>
      </p:sp>
      <p:sp>
        <p:nvSpPr>
          <p:cNvPr id="19480" name="Rectangle 10"/>
          <p:cNvSpPr>
            <a:spLocks noChangeArrowheads="1"/>
          </p:cNvSpPr>
          <p:nvPr/>
        </p:nvSpPr>
        <p:spPr bwMode="auto">
          <a:xfrm>
            <a:off x="1484312" y="344488"/>
            <a:ext cx="5322887" cy="899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tabLst>
                <a:tab pos="1304925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tabLst>
                <a:tab pos="1304925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tabLst>
                <a:tab pos="1304925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pt-BR" altLang="pt-BR" sz="12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EPIDEMIOLOGIA E VIGILÂNCIA EM SAÚDE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  <a:defRPr/>
            </a:pPr>
            <a:endParaRPr lang="pt-BR" altLang="pt-BR" sz="1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FontTx/>
              <a:buNone/>
              <a:defRPr/>
            </a:pPr>
            <a:r>
              <a:rPr lang="pt-BR" alt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Carga Horária:</a:t>
            </a: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360 horas / 18 meses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FontTx/>
              <a:buNone/>
              <a:defRPr/>
            </a:pPr>
            <a:r>
              <a:rPr lang="pt-BR" alt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Público: </a:t>
            </a: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Profissionais de Medicina, Enfermagem, Nutrição, Fisioterapia, Administração Hospitalar e de outras áreas da Saúde com interesse em Epidemiologia e Vigilância em Saúde.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FontTx/>
              <a:buNone/>
              <a:defRPr/>
            </a:pPr>
            <a:r>
              <a:rPr lang="pt-BR" alt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Objetivos:</a:t>
            </a: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Font typeface="Symbol" panose="05050102010706020507" pitchFamily="18" charset="2"/>
              <a:buChar char="-"/>
              <a:defRPr/>
            </a:pP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Contribuir para a formação de trabalhadores de saúde qualificando-os para atuarem em consonância com as diretrizes do Sistema Único de Saúde, especificamente para a Vigilância em Saúde, compreendendo as suas implicações políticas, sociais, éticas, legais e institucionais;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Font typeface="Symbol" panose="05050102010706020507" pitchFamily="18" charset="2"/>
              <a:buChar char="-"/>
              <a:defRPr/>
            </a:pP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Desenvolver competências necessárias no aluno para entendimento e aplicação dos conhecimentos adquiridos para a atuação em ações de vigilância em saúde de modo a contribuir para a qualidade de vida, promoção e proteção da população;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Font typeface="Symbol" panose="05050102010706020507" pitchFamily="18" charset="2"/>
              <a:buChar char="-"/>
              <a:defRPr/>
            </a:pP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Explorar as possibilidades oferecidas pelas tecnologias e ferramentas existentes;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Font typeface="Symbol" panose="05050102010706020507" pitchFamily="18" charset="2"/>
              <a:buChar char="-"/>
              <a:defRPr/>
            </a:pP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Interagir com os conceitos, métodos e práticas da epidemiologia e da saúde coletiva, no campo da vigilância em saúde;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Font typeface="Symbol" panose="05050102010706020507" pitchFamily="18" charset="2"/>
              <a:buChar char="-"/>
              <a:defRPr/>
            </a:pP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Capacitar os profissionais, em exercício  junto às ações de vigilância em saúde, visando à melhoria do desempenho de suas organizações, em cumprimento às normas técnicas e o desenvolvimento de boas práticas em saúde. 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FontTx/>
              <a:buNone/>
              <a:defRPr/>
            </a:pPr>
            <a:r>
              <a:rPr lang="pt-BR" alt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Metodologia: </a:t>
            </a: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Aulas expositivas e aplicação prática de conteúdos.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FontTx/>
              <a:buNone/>
              <a:defRPr/>
            </a:pPr>
            <a:r>
              <a:rPr lang="pt-BR" alt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Avaliação: </a:t>
            </a: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Critério de notas e frequência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FontTx/>
              <a:buNone/>
              <a:defRPr/>
            </a:pPr>
            <a:r>
              <a:rPr lang="pt-BR" alt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Conteúdo Programático: 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Básico - O contexto da vigilância em saúde como campo de saberes e práticas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Eixo I - 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Direitos Sociais e Cidadania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Eixo II - 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Ciências Básicas e Tecnologia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Específico - As vigilâncias no campo da saúde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Teórico Prático - Orientação e elaboração de Monografia</a:t>
            </a:r>
            <a:endParaRPr lang="pt-BR" altLang="pt-BR" sz="1100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15" name="Picture 4" descr="logo_fmab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8" y="8928224"/>
            <a:ext cx="1079500" cy="849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 Box 7"/>
          <p:cNvSpPr txBox="1">
            <a:spLocks noChangeArrowheads="1"/>
          </p:cNvSpPr>
          <p:nvPr/>
        </p:nvSpPr>
        <p:spPr bwMode="auto">
          <a:xfrm>
            <a:off x="116632" y="6465168"/>
            <a:ext cx="1152525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100" b="1" dirty="0">
                <a:latin typeface="Verdana" pitchFamily="34" charset="0"/>
              </a:rPr>
              <a:t>Parcerias:</a:t>
            </a:r>
            <a:endParaRPr lang="pt-BR" altLang="pt-BR" sz="600" dirty="0">
              <a:latin typeface="Verdana" pitchFamily="34" charset="0"/>
            </a:endParaRPr>
          </a:p>
        </p:txBody>
      </p:sp>
      <p:pic>
        <p:nvPicPr>
          <p:cNvPr id="18" name="Imagem 17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68" y="7905328"/>
            <a:ext cx="1260000" cy="756000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24" y="7041296"/>
            <a:ext cx="1260720" cy="612000"/>
          </a:xfrm>
          <a:prstGeom prst="rect">
            <a:avLst/>
          </a:prstGeom>
        </p:spPr>
      </p:pic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4914900" y="9432000"/>
            <a:ext cx="1600200" cy="360000"/>
          </a:xfrm>
        </p:spPr>
        <p:txBody>
          <a:bodyPr/>
          <a:lstStyle/>
          <a:p>
            <a:pPr>
              <a:defRPr/>
            </a:pPr>
            <a:fld id="{0317E7DE-19BA-4EA8-A494-6345CBCC6996}" type="slidenum">
              <a:rPr lang="pt-BR" smtClean="0"/>
              <a:pPr>
                <a:defRPr/>
              </a:pPr>
              <a:t>11</a:t>
            </a:fld>
            <a:endParaRPr lang="pt-BR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logo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513" y="4305300"/>
            <a:ext cx="5373687" cy="173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9" descr="logo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8950"/>
            <a:ext cx="1412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7" name="Line 5"/>
          <p:cNvSpPr>
            <a:spLocks noChangeShapeType="1"/>
          </p:cNvSpPr>
          <p:nvPr/>
        </p:nvSpPr>
        <p:spPr bwMode="auto">
          <a:xfrm>
            <a:off x="1412875" y="0"/>
            <a:ext cx="0" cy="9906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 dirty="0"/>
          </a:p>
        </p:txBody>
      </p:sp>
      <p:sp>
        <p:nvSpPr>
          <p:cNvPr id="13318" name="Text Box 7"/>
          <p:cNvSpPr txBox="1">
            <a:spLocks noChangeArrowheads="1"/>
          </p:cNvSpPr>
          <p:nvPr/>
        </p:nvSpPr>
        <p:spPr bwMode="auto">
          <a:xfrm>
            <a:off x="115888" y="1065213"/>
            <a:ext cx="1152525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400" b="1" dirty="0">
                <a:latin typeface="Verdana" pitchFamily="34" charset="0"/>
              </a:rPr>
              <a:t>Centro de Estudos de Saúde Coletiva do ABC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800" dirty="0">
                <a:latin typeface="Verdana" pitchFamily="34" charset="0"/>
              </a:rPr>
              <a:t>Desde 2000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1628775" y="273050"/>
            <a:ext cx="4824413" cy="3683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endParaRPr lang="pt-BR" dirty="0"/>
          </a:p>
        </p:txBody>
      </p:sp>
      <p:sp>
        <p:nvSpPr>
          <p:cNvPr id="19480" name="Rectangle 10"/>
          <p:cNvSpPr>
            <a:spLocks noChangeArrowheads="1"/>
          </p:cNvSpPr>
          <p:nvPr/>
        </p:nvSpPr>
        <p:spPr bwMode="auto">
          <a:xfrm>
            <a:off x="1484312" y="350713"/>
            <a:ext cx="5322887" cy="899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tabLst>
                <a:tab pos="1304925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tabLst>
                <a:tab pos="1304925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tabLst>
                <a:tab pos="1304925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pt-BR" altLang="pt-BR" sz="12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GESTÃO EM SAÚDE 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  <a:defRPr/>
            </a:pPr>
            <a:endParaRPr lang="pt-BR" altLang="pt-BR" sz="1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FontTx/>
              <a:buNone/>
              <a:defRPr/>
            </a:pPr>
            <a:r>
              <a:rPr lang="pt-BR" alt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Carga Horária:</a:t>
            </a: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424 horas / 18 meses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FontTx/>
              <a:buNone/>
              <a:defRPr/>
            </a:pPr>
            <a:r>
              <a:rPr lang="pt-BR" alt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Público: </a:t>
            </a: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Profissionais e agentes atuantes na área da saúde nos municípios de São Paulo e Grande ABC.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FontTx/>
              <a:buNone/>
              <a:defRPr/>
            </a:pPr>
            <a:r>
              <a:rPr lang="pt-BR" alt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Objetivos:</a:t>
            </a: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Font typeface="Symbol" panose="05050102010706020507" pitchFamily="18" charset="2"/>
              <a:buChar char="-"/>
              <a:defRPr/>
            </a:pP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Incentivar a qualificação da gestão e gerência dos serviços e sistemas de saúde como estratégia para a implementação da Rede de Atenção à Saúde na Região do ABC, em conformidade com os objetivos e diretrizes do Pacto pela Saúde;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Font typeface="Symbol" panose="05050102010706020507" pitchFamily="18" charset="2"/>
              <a:buChar char="-"/>
              <a:defRPr/>
            </a:pP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Qualificar os gestores dos serviços assistenciais dos municípios de Diadema, Santo André, São Caetano do Sul, Rio Grande da Serra, Ribeirão Pires e Mauá para a gestão do trabalho em saúde e a organização do cuidado;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Font typeface="Symbol" panose="05050102010706020507" pitchFamily="18" charset="2"/>
              <a:buChar char="-"/>
              <a:defRPr/>
            </a:pP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Desenvolver processos, instrumentos, estratégias e técnicas para qualificar os processos de trabalho nos diferentes serviços de forma a garantir uma coordenação clínica e gerencial que busque a integralidade;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Font typeface="Symbol" panose="05050102010706020507" pitchFamily="18" charset="2"/>
              <a:buChar char="-"/>
              <a:defRPr/>
            </a:pP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Formar um grupo de multiplicadores para garantir o aprimoramento de outros profissionais dos serviços de saúde da rede assistencial da região. 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Font typeface="Symbol" panose="05050102010706020507" pitchFamily="18" charset="2"/>
              <a:buChar char="-"/>
              <a:defRPr/>
            </a:pP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Visa a formar gestores públicos e privados nos diversos campos de atividade no setor da saúde, a partir da reflexão sobre os problemas e dificuldades concretos enfrentados na gestão e no cuidado em regiões de saúde para então trazer à discussão novos elementos teórico-conceituais  e  tecnológicos  que  sejam  úteis  à  superação  dos  problemas encontrados. 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FontTx/>
              <a:buNone/>
              <a:defRPr/>
            </a:pPr>
            <a:r>
              <a:rPr lang="pt-BR" alt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Metodologia: </a:t>
            </a: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Tradicional. Aplicação de conteúdos por material didático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FontTx/>
              <a:buNone/>
              <a:defRPr/>
            </a:pPr>
            <a:r>
              <a:rPr lang="pt-BR" alt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Avaliação: </a:t>
            </a: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Critério de notas e frequência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FontTx/>
              <a:buNone/>
              <a:defRPr/>
            </a:pPr>
            <a:r>
              <a:rPr lang="pt-BR" alt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Conteúdo Programático: 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987425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I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Determinantes sociais da saúde e Promoção da Saúde 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987425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II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Políticas Públicas de Saúde</a:t>
            </a:r>
          </a:p>
          <a:p>
            <a:pPr eaLnBrk="1" fontAlgn="b" hangingPunct="1">
              <a:lnSpc>
                <a:spcPct val="150000"/>
              </a:lnSpc>
              <a:spcBef>
                <a:spcPct val="0"/>
              </a:spcBef>
              <a:buFontTx/>
              <a:buNone/>
              <a:tabLst>
                <a:tab pos="987425" algn="l"/>
              </a:tabLst>
            </a:pPr>
            <a:r>
              <a:rPr lang="pt-BR" altLang="pt-BR" sz="10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Módulo III	</a:t>
            </a: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Gestão do Cuidado e Redes</a:t>
            </a:r>
          </a:p>
          <a:p>
            <a:pPr eaLnBrk="1" fontAlgn="b" hangingPunct="1">
              <a:lnSpc>
                <a:spcPct val="150000"/>
              </a:lnSpc>
              <a:spcBef>
                <a:spcPct val="0"/>
              </a:spcBef>
              <a:buFontTx/>
              <a:buNone/>
              <a:tabLst>
                <a:tab pos="987425" algn="l"/>
              </a:tabLst>
            </a:pPr>
            <a:r>
              <a:rPr lang="pt-BR" altLang="pt-BR" sz="10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Módulo IV	</a:t>
            </a: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Gestão Estratégica de  Organizações de Saúde</a:t>
            </a:r>
          </a:p>
          <a:p>
            <a:pPr eaLnBrk="1" fontAlgn="b" hangingPunct="1">
              <a:lnSpc>
                <a:spcPct val="150000"/>
              </a:lnSpc>
              <a:spcBef>
                <a:spcPct val="0"/>
              </a:spcBef>
              <a:buFontTx/>
              <a:buNone/>
              <a:tabLst>
                <a:tab pos="987425" algn="l"/>
              </a:tabLst>
            </a:pPr>
            <a:r>
              <a:rPr lang="pt-BR" altLang="pt-BR" sz="10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Módulo V	</a:t>
            </a: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Metodologia de Pesquisa</a:t>
            </a:r>
          </a:p>
        </p:txBody>
      </p:sp>
      <p:pic>
        <p:nvPicPr>
          <p:cNvPr id="14" name="Picture 4" descr="logo_fmab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8" y="8928224"/>
            <a:ext cx="1079500" cy="849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 Box 7"/>
          <p:cNvSpPr txBox="1">
            <a:spLocks noChangeArrowheads="1"/>
          </p:cNvSpPr>
          <p:nvPr/>
        </p:nvSpPr>
        <p:spPr bwMode="auto">
          <a:xfrm>
            <a:off x="116632" y="6465168"/>
            <a:ext cx="1152525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100" b="1" dirty="0">
                <a:latin typeface="Verdana" pitchFamily="34" charset="0"/>
              </a:rPr>
              <a:t>Parcerias:</a:t>
            </a:r>
            <a:endParaRPr lang="pt-BR" altLang="pt-BR" sz="600" dirty="0">
              <a:latin typeface="Verdana" pitchFamily="34" charset="0"/>
            </a:endParaRPr>
          </a:p>
        </p:txBody>
      </p:sp>
      <p:pic>
        <p:nvPicPr>
          <p:cNvPr id="23" name="Picture 4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89" y="6897216"/>
            <a:ext cx="1309839" cy="82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Imagem 1"/>
          <p:cNvPicPr>
            <a:picLocks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24" y="8172400"/>
            <a:ext cx="1311204" cy="381000"/>
          </a:xfrm>
          <a:prstGeom prst="rect">
            <a:avLst/>
          </a:prstGeom>
        </p:spPr>
      </p:pic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4914900" y="9432000"/>
            <a:ext cx="1600200" cy="360000"/>
          </a:xfrm>
        </p:spPr>
        <p:txBody>
          <a:bodyPr/>
          <a:lstStyle/>
          <a:p>
            <a:pPr>
              <a:defRPr/>
            </a:pPr>
            <a:fld id="{0317E7DE-19BA-4EA8-A494-6345CBCC6996}" type="slidenum">
              <a:rPr lang="pt-BR" smtClean="0"/>
              <a:pPr>
                <a:defRPr/>
              </a:pPr>
              <a:t>12</a:t>
            </a:fld>
            <a:endParaRPr lang="pt-BR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logo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513" y="4305300"/>
            <a:ext cx="5373687" cy="173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Picture 9" descr="logo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8950"/>
            <a:ext cx="1412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1" name="Line 5"/>
          <p:cNvSpPr>
            <a:spLocks noChangeShapeType="1"/>
          </p:cNvSpPr>
          <p:nvPr/>
        </p:nvSpPr>
        <p:spPr bwMode="auto">
          <a:xfrm>
            <a:off x="1412875" y="0"/>
            <a:ext cx="0" cy="9906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4342" name="Text Box 7"/>
          <p:cNvSpPr txBox="1">
            <a:spLocks noChangeArrowheads="1"/>
          </p:cNvSpPr>
          <p:nvPr/>
        </p:nvSpPr>
        <p:spPr bwMode="auto">
          <a:xfrm>
            <a:off x="115888" y="1065213"/>
            <a:ext cx="1152525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400" b="1">
                <a:latin typeface="Verdana" pitchFamily="34" charset="0"/>
              </a:rPr>
              <a:t>Centro de Estudos de Saúde Coletiva do ABC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800">
                <a:latin typeface="Verdana" pitchFamily="34" charset="0"/>
              </a:rPr>
              <a:t>Desde 2000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1628775" y="273050"/>
            <a:ext cx="4824413" cy="3683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endParaRPr lang="pt-BR" dirty="0"/>
          </a:p>
        </p:txBody>
      </p:sp>
      <p:sp>
        <p:nvSpPr>
          <p:cNvPr id="14345" name="Rectangle 10"/>
          <p:cNvSpPr>
            <a:spLocks noChangeArrowheads="1"/>
          </p:cNvSpPr>
          <p:nvPr/>
        </p:nvSpPr>
        <p:spPr bwMode="auto">
          <a:xfrm>
            <a:off x="1484312" y="344488"/>
            <a:ext cx="5322887" cy="899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tabLst>
                <a:tab pos="1304925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tabLst>
                <a:tab pos="1304925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tabLst>
                <a:tab pos="1304925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</a:pPr>
            <a:r>
              <a:rPr lang="pt-BR" altLang="pt-BR" sz="10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Conteúdo Programático: </a:t>
            </a:r>
          </a:p>
          <a:p>
            <a:pPr algn="just" eaLnBrk="1" fontAlgn="b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 eaLnBrk="1" fontAlgn="b" hangingPunct="1">
              <a:lnSpc>
                <a:spcPct val="150000"/>
              </a:lnSpc>
              <a:spcBef>
                <a:spcPct val="0"/>
              </a:spcBef>
              <a:buFontTx/>
              <a:buNone/>
              <a:tabLst>
                <a:tab pos="987425" algn="l"/>
              </a:tabLst>
            </a:pPr>
            <a:r>
              <a:rPr lang="pt-BR" altLang="pt-BR" sz="10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Módulo VI	</a:t>
            </a: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Gestão de Pessoas e Liderança</a:t>
            </a:r>
          </a:p>
          <a:p>
            <a:pPr algn="just" eaLnBrk="1" fontAlgn="b" hangingPunct="1">
              <a:lnSpc>
                <a:spcPct val="150000"/>
              </a:lnSpc>
              <a:spcBef>
                <a:spcPct val="0"/>
              </a:spcBef>
              <a:buFontTx/>
              <a:buNone/>
              <a:tabLst>
                <a:tab pos="987425" algn="l"/>
              </a:tabLst>
            </a:pPr>
            <a:r>
              <a:rPr lang="pt-BR" altLang="pt-BR" sz="10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Módulo VII	</a:t>
            </a: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Gestão da Informação em Saúde</a:t>
            </a:r>
          </a:p>
          <a:p>
            <a:pPr algn="just" eaLnBrk="1" fontAlgn="b" hangingPunct="1">
              <a:lnSpc>
                <a:spcPct val="150000"/>
              </a:lnSpc>
              <a:spcBef>
                <a:spcPct val="0"/>
              </a:spcBef>
              <a:buFontTx/>
              <a:buNone/>
              <a:tabLst>
                <a:tab pos="987425" algn="l"/>
              </a:tabLst>
            </a:pPr>
            <a:r>
              <a:rPr lang="pt-BR" altLang="pt-BR" sz="10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Módulo VIII	</a:t>
            </a: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Gerenciamento de Doenças e Economia da Saúde</a:t>
            </a:r>
          </a:p>
          <a:p>
            <a:pPr algn="just" eaLnBrk="1" fontAlgn="b" hangingPunct="1">
              <a:lnSpc>
                <a:spcPct val="150000"/>
              </a:lnSpc>
              <a:spcBef>
                <a:spcPct val="0"/>
              </a:spcBef>
              <a:buFontTx/>
              <a:buNone/>
              <a:tabLst>
                <a:tab pos="987425" algn="l"/>
              </a:tabLst>
            </a:pPr>
            <a:r>
              <a:rPr lang="pt-BR" altLang="pt-BR" sz="10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Módulo IX	</a:t>
            </a: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Avaliação da Qualidade e Acreditação em Saúde</a:t>
            </a:r>
          </a:p>
          <a:p>
            <a:pPr algn="just" eaLnBrk="1" fontAlgn="b" hangingPunct="1">
              <a:lnSpc>
                <a:spcPct val="150000"/>
              </a:lnSpc>
              <a:spcBef>
                <a:spcPct val="0"/>
              </a:spcBef>
              <a:buFontTx/>
              <a:buNone/>
              <a:tabLst>
                <a:tab pos="987425" algn="l"/>
              </a:tabLst>
            </a:pPr>
            <a:r>
              <a:rPr lang="pt-BR" altLang="pt-BR" sz="10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Módulo X	</a:t>
            </a: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Marketing de Organizações de Saúde</a:t>
            </a:r>
          </a:p>
          <a:p>
            <a:pPr algn="just" eaLnBrk="1" fontAlgn="b" hangingPunct="1">
              <a:lnSpc>
                <a:spcPct val="150000"/>
              </a:lnSpc>
              <a:spcBef>
                <a:spcPct val="0"/>
              </a:spcBef>
              <a:buFontTx/>
              <a:buNone/>
              <a:tabLst>
                <a:tab pos="987425" algn="l"/>
              </a:tabLst>
            </a:pPr>
            <a:r>
              <a:rPr lang="pt-BR" altLang="pt-BR" sz="10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Módulo XI	</a:t>
            </a: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Gestão Financeira e Contabilidade Gerencial</a:t>
            </a:r>
          </a:p>
          <a:p>
            <a:pPr algn="just" eaLnBrk="1" fontAlgn="b" hangingPunct="1">
              <a:lnSpc>
                <a:spcPct val="150000"/>
              </a:lnSpc>
              <a:spcBef>
                <a:spcPct val="0"/>
              </a:spcBef>
              <a:buFontTx/>
              <a:buNone/>
              <a:tabLst>
                <a:tab pos="987425" algn="l"/>
              </a:tabLst>
            </a:pPr>
            <a:r>
              <a:rPr lang="pt-BR" altLang="pt-BR" sz="10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Módulo XII	</a:t>
            </a: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Gestão de Logística e Recursos Materiais</a:t>
            </a:r>
          </a:p>
          <a:p>
            <a:pPr algn="just" eaLnBrk="1" fontAlgn="b" hangingPunct="1">
              <a:lnSpc>
                <a:spcPct val="150000"/>
              </a:lnSpc>
              <a:spcBef>
                <a:spcPct val="0"/>
              </a:spcBef>
              <a:buFontTx/>
              <a:buNone/>
              <a:tabLst>
                <a:tab pos="987425" algn="l"/>
              </a:tabLst>
            </a:pPr>
            <a:r>
              <a:rPr lang="pt-BR" altLang="pt-BR" sz="10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Módulo XIII	</a:t>
            </a: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Orientação e Elaboração de Monografia</a:t>
            </a:r>
          </a:p>
          <a:p>
            <a:pPr algn="just" eaLnBrk="1" fontAlgn="b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 eaLnBrk="1" fontAlgn="b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 eaLnBrk="1" fontAlgn="b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 eaLnBrk="1" fontAlgn="b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 eaLnBrk="1" fontAlgn="b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 eaLnBrk="1" fontAlgn="b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 eaLnBrk="1" fontAlgn="b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 eaLnBrk="1" fontAlgn="b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 eaLnBrk="1" fontAlgn="b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 eaLnBrk="1" fontAlgn="b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 eaLnBrk="1" fontAlgn="b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 eaLnBrk="1" fontAlgn="b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 eaLnBrk="1" fontAlgn="b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 eaLnBrk="1" fontAlgn="b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 eaLnBrk="1" fontAlgn="b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 eaLnBrk="1" fontAlgn="b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 eaLnBrk="1" fontAlgn="b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 eaLnBrk="1" fontAlgn="b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 eaLnBrk="1" fontAlgn="b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 eaLnBrk="1" fontAlgn="b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 eaLnBrk="1" fontAlgn="b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 eaLnBrk="1" fontAlgn="b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 eaLnBrk="1" fontAlgn="b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 eaLnBrk="1" fontAlgn="b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 eaLnBrk="1" fontAlgn="b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 eaLnBrk="1" fontAlgn="b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 eaLnBrk="1" fontAlgn="b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 eaLnBrk="1" fontAlgn="b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</a:pPr>
            <a:endParaRPr lang="pt-BR" altLang="pt-BR" sz="11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0" name="Picture 4" descr="logo_fmab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8" y="8928224"/>
            <a:ext cx="1079500" cy="849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116632" y="6465168"/>
            <a:ext cx="1152525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100" b="1" dirty="0">
                <a:latin typeface="Verdana" pitchFamily="34" charset="0"/>
              </a:rPr>
              <a:t>Parcerias:</a:t>
            </a:r>
            <a:endParaRPr lang="pt-BR" altLang="pt-BR" sz="600" dirty="0">
              <a:latin typeface="Verdana" pitchFamily="34" charset="0"/>
            </a:endParaRPr>
          </a:p>
        </p:txBody>
      </p:sp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89" y="6897216"/>
            <a:ext cx="1309839" cy="82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Imagem 12"/>
          <p:cNvPicPr>
            <a:picLocks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24" y="8172400"/>
            <a:ext cx="1311204" cy="381000"/>
          </a:xfrm>
          <a:prstGeom prst="rect">
            <a:avLst/>
          </a:prstGeom>
        </p:spPr>
      </p:pic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4914900" y="9432000"/>
            <a:ext cx="1600200" cy="360000"/>
          </a:xfrm>
        </p:spPr>
        <p:txBody>
          <a:bodyPr/>
          <a:lstStyle/>
          <a:p>
            <a:pPr>
              <a:defRPr/>
            </a:pPr>
            <a:fld id="{0317E7DE-19BA-4EA8-A494-6345CBCC6996}" type="slidenum">
              <a:rPr lang="pt-BR" smtClean="0"/>
              <a:pPr>
                <a:defRPr/>
              </a:pPr>
              <a:t>13</a:t>
            </a:fld>
            <a:endParaRPr lang="pt-BR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logo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513" y="4305300"/>
            <a:ext cx="5373687" cy="173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Picture 9" descr="logo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8950"/>
            <a:ext cx="1412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Picture 4" descr="logo_fmab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8" y="8913813"/>
            <a:ext cx="1079500" cy="849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5" name="Line 5"/>
          <p:cNvSpPr>
            <a:spLocks noChangeShapeType="1"/>
          </p:cNvSpPr>
          <p:nvPr/>
        </p:nvSpPr>
        <p:spPr bwMode="auto">
          <a:xfrm>
            <a:off x="1412875" y="0"/>
            <a:ext cx="0" cy="9906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5366" name="Text Box 7"/>
          <p:cNvSpPr txBox="1">
            <a:spLocks noChangeArrowheads="1"/>
          </p:cNvSpPr>
          <p:nvPr/>
        </p:nvSpPr>
        <p:spPr bwMode="auto">
          <a:xfrm>
            <a:off x="115888" y="1065213"/>
            <a:ext cx="1152525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400" b="1">
                <a:latin typeface="Verdana" pitchFamily="34" charset="0"/>
              </a:rPr>
              <a:t>Centro de Estudos de Saúde Coletiva do ABC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800">
                <a:latin typeface="Verdana" pitchFamily="34" charset="0"/>
              </a:rPr>
              <a:t>Desde 2000</a:t>
            </a:r>
          </a:p>
        </p:txBody>
      </p:sp>
      <p:sp>
        <p:nvSpPr>
          <p:cNvPr id="19480" name="Rectangle 10"/>
          <p:cNvSpPr>
            <a:spLocks noChangeArrowheads="1"/>
          </p:cNvSpPr>
          <p:nvPr/>
        </p:nvSpPr>
        <p:spPr bwMode="auto">
          <a:xfrm>
            <a:off x="1484312" y="416496"/>
            <a:ext cx="5322887" cy="899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tabLst>
                <a:tab pos="1304925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tabLst>
                <a:tab pos="1304925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tabLst>
                <a:tab pos="1304925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pt-BR" altLang="pt-BR" sz="12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GESTÃO HOSPITALAR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  <a:defRPr/>
            </a:pPr>
            <a:endParaRPr lang="pt-BR" altLang="pt-BR" sz="1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FontTx/>
              <a:buNone/>
              <a:defRPr/>
            </a:pPr>
            <a:r>
              <a:rPr lang="pt-BR" alt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Carga Horária:</a:t>
            </a: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360 horas / 18 meses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FontTx/>
              <a:buNone/>
              <a:defRPr/>
            </a:pPr>
            <a:r>
              <a:rPr lang="pt-BR" alt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Público: </a:t>
            </a: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Profissionais de nível superior.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FontTx/>
              <a:buNone/>
              <a:defRPr/>
            </a:pPr>
            <a:r>
              <a:rPr lang="pt-BR" alt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Objetivos:</a:t>
            </a: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Font typeface="Symbol" panose="05050102010706020507" pitchFamily="18" charset="2"/>
              <a:buChar char="-"/>
              <a:defRPr/>
            </a:pP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Ampliar a compreensão dos dirigentes hospitalares a respeito do contexto geral da saúde e suas repercussões sobre o papel dos hospitais na atenção á saúde, bem como sobre seu funcionamento;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Font typeface="Symbol" panose="05050102010706020507" pitchFamily="18" charset="2"/>
              <a:buChar char="-"/>
              <a:defRPr/>
            </a:pP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Ampliar a compreensão sobre a dinâmica e o processo de trabalho em saúde dentro dos hospitais e oferecer novas ferramentas e estratégias para sua gestão;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Font typeface="Symbol" panose="05050102010706020507" pitchFamily="18" charset="2"/>
              <a:buChar char="-"/>
              <a:defRPr/>
            </a:pP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Incluir a gestão do cuidado como uma das pautas essenciais da gestão hospitalar;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Font typeface="Symbol" panose="05050102010706020507" pitchFamily="18" charset="2"/>
              <a:buChar char="-"/>
              <a:defRPr/>
            </a:pP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Desenvolver novas competências para gestão, buscando a compatibilização possível entre a qualidade da atenção e a racionalização da gestão;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Font typeface="Symbol" panose="05050102010706020507" pitchFamily="18" charset="2"/>
              <a:buChar char="-"/>
              <a:defRPr/>
            </a:pP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Aprimorar os atributos necessários para o enfrentamento cotidiano e estratégico das contingências da gestão hospitalar.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FontTx/>
              <a:buNone/>
              <a:defRPr/>
            </a:pPr>
            <a:r>
              <a:rPr lang="pt-BR" alt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Metodologia: </a:t>
            </a: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Exposição dialogada. Aplicação de conteúdos por material didático e debates.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FontTx/>
              <a:buNone/>
              <a:defRPr/>
            </a:pPr>
            <a:r>
              <a:rPr lang="pt-BR" alt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Avaliação: </a:t>
            </a: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Critério de notas e frequência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FontTx/>
              <a:buNone/>
              <a:defRPr/>
            </a:pPr>
            <a:r>
              <a:rPr lang="pt-BR" alt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Conteúdo Programático: 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987425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I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Estado, políticas de saúde e organização de  serviços no Brasil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987425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II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Epidemiologia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987425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III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Administração e Planejamento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987425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IV 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Gestão do Cuidado em Saúde</a:t>
            </a: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987425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V 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Metodologia de pesquisa</a:t>
            </a: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987425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VI 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Seminários temáticos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987425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VII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Trabalho de conclusão do curso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987425" algn="l"/>
              </a:tabLst>
              <a:defRPr/>
            </a:pPr>
            <a:endParaRPr lang="pt-BR" altLang="pt-BR" sz="1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987425" algn="l"/>
              </a:tabLst>
              <a:defRPr/>
            </a:pPr>
            <a:endParaRPr lang="pt-BR" altLang="pt-BR" sz="1100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116632" y="8461647"/>
            <a:ext cx="1152525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100" b="1" dirty="0">
                <a:latin typeface="Verdana" pitchFamily="34" charset="0"/>
              </a:rPr>
              <a:t>Parceria:</a:t>
            </a:r>
            <a:endParaRPr lang="pt-BR" altLang="pt-BR" sz="600" dirty="0">
              <a:latin typeface="Verdana" pitchFamily="34" charset="0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4914900" y="9432000"/>
            <a:ext cx="1600200" cy="360000"/>
          </a:xfrm>
        </p:spPr>
        <p:txBody>
          <a:bodyPr/>
          <a:lstStyle/>
          <a:p>
            <a:pPr>
              <a:defRPr/>
            </a:pPr>
            <a:fld id="{0317E7DE-19BA-4EA8-A494-6345CBCC6996}" type="slidenum">
              <a:rPr lang="pt-BR" smtClean="0"/>
              <a:pPr>
                <a:defRPr/>
              </a:pPr>
              <a:t>14</a:t>
            </a:fld>
            <a:endParaRPr lang="pt-BR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logo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513" y="4305300"/>
            <a:ext cx="5373687" cy="173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7" name="Picture 9" descr="logo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8950"/>
            <a:ext cx="1412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9" name="Line 5"/>
          <p:cNvSpPr>
            <a:spLocks noChangeShapeType="1"/>
          </p:cNvSpPr>
          <p:nvPr/>
        </p:nvSpPr>
        <p:spPr bwMode="auto">
          <a:xfrm>
            <a:off x="1412875" y="0"/>
            <a:ext cx="0" cy="9906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6390" name="Text Box 7"/>
          <p:cNvSpPr txBox="1">
            <a:spLocks noChangeArrowheads="1"/>
          </p:cNvSpPr>
          <p:nvPr/>
        </p:nvSpPr>
        <p:spPr bwMode="auto">
          <a:xfrm>
            <a:off x="115888" y="1065213"/>
            <a:ext cx="1152525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400" b="1">
                <a:latin typeface="Verdana" pitchFamily="34" charset="0"/>
              </a:rPr>
              <a:t>Centro de Estudos de Saúde Coletiva do ABC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800">
                <a:latin typeface="Verdana" pitchFamily="34" charset="0"/>
              </a:rPr>
              <a:t>Desde 2000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1628775" y="273050"/>
            <a:ext cx="4824413" cy="3683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endParaRPr lang="pt-BR" dirty="0"/>
          </a:p>
        </p:txBody>
      </p:sp>
      <p:sp>
        <p:nvSpPr>
          <p:cNvPr id="19480" name="Rectangle 10"/>
          <p:cNvSpPr>
            <a:spLocks noChangeArrowheads="1"/>
          </p:cNvSpPr>
          <p:nvPr/>
        </p:nvSpPr>
        <p:spPr bwMode="auto">
          <a:xfrm>
            <a:off x="1484312" y="344488"/>
            <a:ext cx="5322887" cy="899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tabLst>
                <a:tab pos="1304925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tabLst>
                <a:tab pos="1304925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tabLst>
                <a:tab pos="1304925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pt-BR" altLang="pt-BR" sz="12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SAÚDE MENTAL 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  <a:defRPr/>
            </a:pPr>
            <a:endParaRPr lang="pt-BR" altLang="pt-BR" sz="1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FontTx/>
              <a:buNone/>
              <a:defRPr/>
            </a:pPr>
            <a:r>
              <a:rPr lang="pt-BR" alt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Carga Horária:</a:t>
            </a: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360 horas / 18 meses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FontTx/>
              <a:buNone/>
              <a:defRPr/>
            </a:pPr>
            <a:r>
              <a:rPr lang="pt-BR" alt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Público: </a:t>
            </a: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Profissionais de saúde de nível superior.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FontTx/>
              <a:buNone/>
              <a:defRPr/>
            </a:pPr>
            <a:r>
              <a:rPr lang="pt-BR" alt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Objetivos:</a:t>
            </a: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Font typeface="Symbol" panose="05050102010706020507" pitchFamily="18" charset="2"/>
              <a:buChar char="-"/>
              <a:defRPr/>
            </a:pP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Favorecer a emergência, a elaboração e o desenvolvimento de conhecimentos oriundos das práticas em saúde/saúde mental na rede de saúde; 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Font typeface="Symbol" panose="05050102010706020507" pitchFamily="18" charset="2"/>
              <a:buChar char="-"/>
              <a:defRPr/>
            </a:pP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Consolidar e ampliar o repertório de ferramentas teórico/técnicas para a produção do cuidado em saúde mental.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Font typeface="Symbol" panose="05050102010706020507" pitchFamily="18" charset="2"/>
              <a:buChar char="-"/>
              <a:defRPr/>
            </a:pP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Desenvolver princípios e mecanismos para a articulação das equipes, do trabalho em rede desses serviços e dos profissionais e para a ação territorial e intersetorial;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Font typeface="Symbol" panose="05050102010706020507" pitchFamily="18" charset="2"/>
              <a:buChar char="-"/>
              <a:defRPr/>
            </a:pP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Desenvolver a capacidade de análise e de proposição de ações que busquem o cuidado integral, a universalidade e a equidade na atenção à saúde;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Font typeface="Symbol" panose="05050102010706020507" pitchFamily="18" charset="2"/>
              <a:buChar char="-"/>
              <a:defRPr/>
            </a:pP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Favorecer a construção de planos e projetos de ação e de dispositivos de intervenção pelos participantes em seus serviços de origem e micro-territórios de inserção.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FontTx/>
              <a:buNone/>
              <a:defRPr/>
            </a:pPr>
            <a:r>
              <a:rPr lang="pt-BR" alt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Metodologia: </a:t>
            </a: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Ativa. Aulas expositiva-dialogadas, fórum de discussão de casos, fórum de apresentação e discussão de experiências da rede e de convidados, oficinas, seminários, rodas de conversa, encontros sociodramáticos, estudos de caso, atividades co-gestionárias em grupo, grupos operativos para reflexão da práticas.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FontTx/>
              <a:buNone/>
              <a:defRPr/>
            </a:pPr>
            <a:r>
              <a:rPr lang="pt-BR" alt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Avaliação: </a:t>
            </a: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Critério de notas e frequência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FontTx/>
              <a:buNone/>
              <a:defRPr/>
            </a:pPr>
            <a:r>
              <a:rPr lang="pt-BR" alt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Conteúdo Programático: 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987425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I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Cuidado em Saúde Mental de Adultos 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987425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II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Cuidado em Saúde Mental Infância/Adolescência 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987425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III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Cuidado em Saúde Mental, Álcool e Outras drogas / Redução de 	Danos 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987425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IV 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Atenção Básica 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987425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V 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Orientação e Elaboração  de Monografia</a:t>
            </a:r>
            <a:endParaRPr lang="pt-BR" altLang="pt-BR" sz="1100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10" name="Picture 4" descr="logo_fmab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8" y="8928224"/>
            <a:ext cx="1079500" cy="849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116632" y="6465168"/>
            <a:ext cx="1152525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100" b="1" dirty="0">
                <a:latin typeface="Verdana" pitchFamily="34" charset="0"/>
              </a:rPr>
              <a:t>Parcerias:</a:t>
            </a:r>
            <a:endParaRPr lang="pt-BR" altLang="pt-BR" sz="600" dirty="0">
              <a:latin typeface="Verdana" pitchFamily="34" charset="0"/>
            </a:endParaRPr>
          </a:p>
        </p:txBody>
      </p:sp>
      <p:pic>
        <p:nvPicPr>
          <p:cNvPr id="12" name="Picture 1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30" y="6897216"/>
            <a:ext cx="1240138" cy="75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Imagem 12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68" y="7905328"/>
            <a:ext cx="1260000" cy="756000"/>
          </a:xfrm>
          <a:prstGeom prst="rect">
            <a:avLst/>
          </a:prstGeom>
        </p:spPr>
      </p:pic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4914900" y="9432000"/>
            <a:ext cx="1600200" cy="360000"/>
          </a:xfrm>
        </p:spPr>
        <p:txBody>
          <a:bodyPr/>
          <a:lstStyle/>
          <a:p>
            <a:pPr>
              <a:defRPr/>
            </a:pPr>
            <a:fld id="{0317E7DE-19BA-4EA8-A494-6345CBCC6996}" type="slidenum">
              <a:rPr lang="pt-BR" smtClean="0"/>
              <a:pPr>
                <a:defRPr/>
              </a:pPr>
              <a:t>15</a:t>
            </a:fld>
            <a:endParaRPr lang="pt-BR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logo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513" y="4305300"/>
            <a:ext cx="5373687" cy="173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Picture 9" descr="logo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8950"/>
            <a:ext cx="1412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2" name="Picture 4" descr="logo_fmab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8" y="8913813"/>
            <a:ext cx="1079500" cy="849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3" name="Line 5"/>
          <p:cNvSpPr>
            <a:spLocks noChangeShapeType="1"/>
          </p:cNvSpPr>
          <p:nvPr/>
        </p:nvSpPr>
        <p:spPr bwMode="auto">
          <a:xfrm>
            <a:off x="1412875" y="0"/>
            <a:ext cx="0" cy="9906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7414" name="Text Box 7"/>
          <p:cNvSpPr txBox="1">
            <a:spLocks noChangeArrowheads="1"/>
          </p:cNvSpPr>
          <p:nvPr/>
        </p:nvSpPr>
        <p:spPr bwMode="auto">
          <a:xfrm>
            <a:off x="115888" y="1065213"/>
            <a:ext cx="1152525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400" b="1">
                <a:latin typeface="Verdana" pitchFamily="34" charset="0"/>
              </a:rPr>
              <a:t>Centro de Estudos de Saúde Coletiva do ABC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800">
                <a:latin typeface="Verdana" pitchFamily="34" charset="0"/>
              </a:rPr>
              <a:t>Desde 2000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1628775" y="273050"/>
            <a:ext cx="4824413" cy="3683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endParaRPr lang="pt-BR" dirty="0"/>
          </a:p>
        </p:txBody>
      </p:sp>
      <p:sp>
        <p:nvSpPr>
          <p:cNvPr id="10" name="Retângulo 9"/>
          <p:cNvSpPr/>
          <p:nvPr/>
        </p:nvSpPr>
        <p:spPr>
          <a:xfrm>
            <a:off x="1516722" y="3728864"/>
            <a:ext cx="5237331" cy="243143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pt-BR" sz="4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Cursos </a:t>
            </a:r>
          </a:p>
          <a:p>
            <a:pPr algn="ctr">
              <a:defRPr/>
            </a:pPr>
            <a:r>
              <a:rPr lang="pt-BR" sz="4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 </a:t>
            </a:r>
            <a:endParaRPr lang="pt-BR" sz="3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>
              <a:defRPr/>
            </a:pPr>
            <a:r>
              <a:rPr lang="pt-BR" sz="4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Extensão</a:t>
            </a:r>
          </a:p>
          <a:p>
            <a:pPr algn="ctr">
              <a:defRPr/>
            </a:pPr>
            <a:r>
              <a:rPr lang="pt-BR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(Aperfeiçoamento)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4932000" y="9432000"/>
            <a:ext cx="1620000" cy="360000"/>
          </a:xfrm>
        </p:spPr>
        <p:txBody>
          <a:bodyPr/>
          <a:lstStyle/>
          <a:p>
            <a:pPr>
              <a:defRPr/>
            </a:pPr>
            <a:fld id="{0317E7DE-19BA-4EA8-A494-6345CBCC6996}" type="slidenum">
              <a:rPr lang="pt-BR" smtClean="0"/>
              <a:pPr>
                <a:defRPr/>
              </a:pPr>
              <a:t>16</a:t>
            </a:fld>
            <a:endParaRPr lang="pt-BR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logo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513" y="4305300"/>
            <a:ext cx="5373687" cy="173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5" name="Picture 9" descr="logo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8950"/>
            <a:ext cx="1412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6" name="Picture 4" descr="logo_fmab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8" y="8913813"/>
            <a:ext cx="1079500" cy="849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7" name="Line 5"/>
          <p:cNvSpPr>
            <a:spLocks noChangeShapeType="1"/>
          </p:cNvSpPr>
          <p:nvPr/>
        </p:nvSpPr>
        <p:spPr bwMode="auto">
          <a:xfrm>
            <a:off x="1412875" y="0"/>
            <a:ext cx="0" cy="9906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8438" name="Text Box 7"/>
          <p:cNvSpPr txBox="1">
            <a:spLocks noChangeArrowheads="1"/>
          </p:cNvSpPr>
          <p:nvPr/>
        </p:nvSpPr>
        <p:spPr bwMode="auto">
          <a:xfrm>
            <a:off x="115888" y="1065213"/>
            <a:ext cx="1152525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400" b="1">
                <a:latin typeface="Verdana" pitchFamily="34" charset="0"/>
              </a:rPr>
              <a:t>Centro de Estudos de Saúde Coletiva do ABC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800">
                <a:latin typeface="Verdana" pitchFamily="34" charset="0"/>
              </a:rPr>
              <a:t>Desde 2000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1628775" y="273050"/>
            <a:ext cx="4824413" cy="3683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endParaRPr lang="pt-BR" dirty="0"/>
          </a:p>
        </p:txBody>
      </p:sp>
      <p:sp>
        <p:nvSpPr>
          <p:cNvPr id="19480" name="Rectangle 10"/>
          <p:cNvSpPr>
            <a:spLocks noChangeArrowheads="1"/>
          </p:cNvSpPr>
          <p:nvPr/>
        </p:nvSpPr>
        <p:spPr bwMode="auto">
          <a:xfrm>
            <a:off x="1484312" y="344488"/>
            <a:ext cx="5322887" cy="899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tabLst>
                <a:tab pos="1304925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tabLst>
                <a:tab pos="1304925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tabLst>
                <a:tab pos="1304925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pt-BR" altLang="pt-BR" sz="12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ÁLCOOL E OUTRAS DROGAS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  <a:defRPr/>
            </a:pPr>
            <a:endParaRPr lang="pt-BR" altLang="pt-BR" sz="1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  <a:defRPr/>
            </a:pPr>
            <a:r>
              <a:rPr lang="pt-BR" alt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Carga Horária:</a:t>
            </a: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100 horas / 2 meses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  <a:defRPr/>
            </a:pPr>
            <a:endParaRPr lang="pt-BR" altLang="pt-BR" sz="1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  <a:defRPr/>
            </a:pPr>
            <a:r>
              <a:rPr lang="pt-BR" alt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Público: </a:t>
            </a: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Profissionais da Saúde de nível superior.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  <a:defRPr/>
            </a:pPr>
            <a:endParaRPr lang="pt-BR" altLang="pt-BR" sz="1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  <a:defRPr/>
            </a:pPr>
            <a:r>
              <a:rPr lang="pt-BR" alt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Objetivos:</a:t>
            </a: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/>
            </a:pP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Promover o aperfeiçoamento dos profissionais de saúde visando ampliar a qualificação da atenção à saúde de pessoas usuárias de drogas que tenham demandas de saúde relacionadas a isso e, por conseguinte, garantir maior resolubilidade da assistência prestada.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/>
            </a:pPr>
            <a:endParaRPr lang="pt-BR" altLang="pt-BR" sz="1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  <a:defRPr/>
            </a:pPr>
            <a:r>
              <a:rPr lang="pt-BR" alt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Conteúdo Programático: 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987425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I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Política de drogas no país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987425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II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Redução de danos como estratégia de promoção da saúde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987425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III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Manejo de usuários de drogas na atenção básica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987425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IV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Manejo de usuários de drogas na atenção hospitalar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987425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V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Orientação e Elaboração de Projetos de Intervenção</a:t>
            </a:r>
            <a:endParaRPr lang="pt-BR" altLang="pt-BR" sz="1100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400"/>
              </a:spcAft>
              <a:buFontTx/>
              <a:buNone/>
              <a:defRPr/>
            </a:pPr>
            <a:endParaRPr lang="pt-BR" altLang="pt-BR" sz="1100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400"/>
              </a:spcAft>
              <a:buFontTx/>
              <a:buNone/>
              <a:defRPr/>
            </a:pPr>
            <a:endParaRPr lang="pt-BR" altLang="pt-BR" sz="1100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400"/>
              </a:spcAft>
              <a:buFontTx/>
              <a:buNone/>
              <a:defRPr/>
            </a:pPr>
            <a:endParaRPr lang="pt-BR" altLang="pt-BR" sz="1100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400"/>
              </a:spcAft>
              <a:buFontTx/>
              <a:buNone/>
              <a:defRPr/>
            </a:pPr>
            <a:endParaRPr lang="pt-BR" altLang="pt-BR" sz="1100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400"/>
              </a:spcAft>
              <a:buFontTx/>
              <a:buNone/>
              <a:defRPr/>
            </a:pPr>
            <a:endParaRPr lang="pt-BR" altLang="pt-BR" sz="1100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400"/>
              </a:spcAft>
              <a:buFontTx/>
              <a:buNone/>
              <a:defRPr/>
            </a:pPr>
            <a:endParaRPr lang="pt-BR" altLang="pt-BR" sz="1100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400"/>
              </a:spcAft>
              <a:buFontTx/>
              <a:buNone/>
              <a:defRPr/>
            </a:pPr>
            <a:endParaRPr lang="pt-BR" altLang="pt-BR" sz="1100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400"/>
              </a:spcAft>
              <a:buFontTx/>
              <a:buNone/>
              <a:defRPr/>
            </a:pPr>
            <a:endParaRPr lang="pt-BR" altLang="pt-BR" sz="1100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400"/>
              </a:spcAft>
              <a:buFontTx/>
              <a:buNone/>
              <a:defRPr/>
            </a:pPr>
            <a:endParaRPr lang="pt-BR" altLang="pt-BR" sz="1100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400"/>
              </a:spcAft>
              <a:buFontTx/>
              <a:buNone/>
              <a:defRPr/>
            </a:pPr>
            <a:endParaRPr lang="pt-BR" altLang="pt-BR" sz="1100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400"/>
              </a:spcAft>
              <a:buFontTx/>
              <a:buNone/>
              <a:defRPr/>
            </a:pPr>
            <a:endParaRPr lang="pt-BR" altLang="pt-BR" sz="1100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  <a:defRPr/>
            </a:pPr>
            <a:endParaRPr lang="pt-BR" altLang="pt-BR" sz="1100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116632" y="8461647"/>
            <a:ext cx="1152525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100" b="1" dirty="0">
                <a:latin typeface="Verdana" pitchFamily="34" charset="0"/>
              </a:rPr>
              <a:t>Parceria:</a:t>
            </a:r>
            <a:endParaRPr lang="pt-BR" altLang="pt-BR" sz="600" dirty="0">
              <a:latin typeface="Verdana" pitchFamily="34" charset="0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4914900" y="9432000"/>
            <a:ext cx="1600200" cy="360000"/>
          </a:xfrm>
        </p:spPr>
        <p:txBody>
          <a:bodyPr/>
          <a:lstStyle/>
          <a:p>
            <a:pPr>
              <a:defRPr/>
            </a:pPr>
            <a:fld id="{0317E7DE-19BA-4EA8-A494-6345CBCC6996}" type="slidenum">
              <a:rPr lang="pt-BR" smtClean="0"/>
              <a:pPr>
                <a:defRPr/>
              </a:pPr>
              <a:t>17</a:t>
            </a:fld>
            <a:endParaRPr lang="pt-BR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logo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513" y="4305300"/>
            <a:ext cx="5373687" cy="173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9" name="Picture 9" descr="logo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8950"/>
            <a:ext cx="1412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0" name="Picture 4" descr="logo_fmab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8" y="8913813"/>
            <a:ext cx="1079500" cy="849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1" name="Line 5"/>
          <p:cNvSpPr>
            <a:spLocks noChangeShapeType="1"/>
          </p:cNvSpPr>
          <p:nvPr/>
        </p:nvSpPr>
        <p:spPr bwMode="auto">
          <a:xfrm>
            <a:off x="1412875" y="0"/>
            <a:ext cx="0" cy="9906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9462" name="Text Box 7"/>
          <p:cNvSpPr txBox="1">
            <a:spLocks noChangeArrowheads="1"/>
          </p:cNvSpPr>
          <p:nvPr/>
        </p:nvSpPr>
        <p:spPr bwMode="auto">
          <a:xfrm>
            <a:off x="115888" y="1065213"/>
            <a:ext cx="1152525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400" b="1">
                <a:latin typeface="Verdana" pitchFamily="34" charset="0"/>
              </a:rPr>
              <a:t>Centro de Estudos de Saúde Coletiva do ABC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800">
                <a:latin typeface="Verdana" pitchFamily="34" charset="0"/>
              </a:rPr>
              <a:t>Desde 2000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1628775" y="273050"/>
            <a:ext cx="4824413" cy="3683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endParaRPr lang="pt-BR" dirty="0"/>
          </a:p>
        </p:txBody>
      </p:sp>
      <p:sp>
        <p:nvSpPr>
          <p:cNvPr id="19480" name="Rectangle 10"/>
          <p:cNvSpPr>
            <a:spLocks noChangeArrowheads="1"/>
          </p:cNvSpPr>
          <p:nvPr/>
        </p:nvSpPr>
        <p:spPr bwMode="auto">
          <a:xfrm>
            <a:off x="1484312" y="344488"/>
            <a:ext cx="5322887" cy="899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tabLst>
                <a:tab pos="1304925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tabLst>
                <a:tab pos="1304925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tabLst>
                <a:tab pos="1304925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pt-BR" altLang="pt-BR" sz="12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AUDITORIA EM SAÚDE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  <a:defRPr/>
            </a:pPr>
            <a:endParaRPr lang="pt-BR" altLang="pt-BR" sz="1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FontTx/>
              <a:buNone/>
              <a:defRPr/>
            </a:pPr>
            <a:r>
              <a:rPr lang="pt-BR" alt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Carga Horária:</a:t>
            </a: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180 horas / 3 meses. 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FontTx/>
              <a:buNone/>
              <a:defRPr/>
            </a:pPr>
            <a:r>
              <a:rPr lang="pt-BR" alt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Público: </a:t>
            </a: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Todos os profissionais graduados que atuam ou pretendam atuar na área da saúde, tanto Pública quanto Privada.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FontTx/>
              <a:buNone/>
              <a:defRPr/>
            </a:pPr>
            <a:r>
              <a:rPr lang="pt-BR" alt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Objetivos:</a:t>
            </a: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Font typeface="Symbol" panose="05050102010706020507" pitchFamily="18" charset="2"/>
              <a:buChar char="-"/>
              <a:defRPr/>
            </a:pP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Promover a formação de profissionais interessados em desenvolver habilidades e ferramentas para a AUDITORIA EM SAÚDE;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Font typeface="Symbol" panose="05050102010706020507" pitchFamily="18" charset="2"/>
              <a:buChar char="-"/>
              <a:defRPr/>
            </a:pP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Colocar os alunos em contato prático e teórico com as Técnicas e ferramentas para favorecer o aprofundamento e ampliação da visão de AUDITORIA EM SAÚDE, permitindo maior controle e planejamento de ações estratégicas.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Font typeface="Symbol" panose="05050102010706020507" pitchFamily="18" charset="2"/>
              <a:buChar char="-"/>
              <a:defRPr/>
            </a:pPr>
            <a:endParaRPr lang="pt-BR" altLang="pt-BR" sz="1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FontTx/>
              <a:buNone/>
              <a:defRPr/>
            </a:pPr>
            <a:r>
              <a:rPr lang="pt-BR" alt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Conteúdo Programático: 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1436688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I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Contexto Atual da Auditoria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1436688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II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Conflitos Éticos entre auditores e Médicos  Assistentes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1436688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III e IV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Responsabilidade dos auditores – Hospitais e Operadoras 	de Saúde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1436688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V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Sistema de Saúde no Brasil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1436688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VI e VII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Regulamentação, Avaliação e Controle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1436688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VIII e IX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Fazendo Auditoria no SUS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1436688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X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Fazendo Auditoria no Setor Privado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None/>
              <a:tabLst>
                <a:tab pos="1436688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XI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Auditando Materiais e Medicamentos de  Especial, 	Órteses e Próteses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1436688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XII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Auditoria em Contas Hospitalares Setor  Privado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1436688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XIII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Metodologia de Pesquisa para Trabalho de  Conclusão do 	Curso – TCC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1436688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XIV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Qualidade de Saúde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1436688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XV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Estatística na Auditoria em Saúde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1436688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XVI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Planejamento Estratégico Auditoria em Saúde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1436688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XVII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Debate – Temas Variados sobre Auditoria em  Saúde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1436688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XVIII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Orientação e Elaboração de Projetos de  Intervenção</a:t>
            </a: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1436688" algn="l"/>
              </a:tabLst>
              <a:defRPr/>
            </a:pPr>
            <a:endParaRPr lang="pt-BR" altLang="pt-BR" sz="1100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116632" y="8461647"/>
            <a:ext cx="1152525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100" b="1" dirty="0">
                <a:latin typeface="Verdana" pitchFamily="34" charset="0"/>
              </a:rPr>
              <a:t>Parceria:</a:t>
            </a:r>
            <a:endParaRPr lang="pt-BR" altLang="pt-BR" sz="600" dirty="0">
              <a:latin typeface="Verdana" pitchFamily="34" charset="0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4914900" y="9432000"/>
            <a:ext cx="1600200" cy="360000"/>
          </a:xfrm>
        </p:spPr>
        <p:txBody>
          <a:bodyPr/>
          <a:lstStyle/>
          <a:p>
            <a:pPr>
              <a:defRPr/>
            </a:pPr>
            <a:fld id="{0317E7DE-19BA-4EA8-A494-6345CBCC6996}" type="slidenum">
              <a:rPr lang="pt-BR" smtClean="0"/>
              <a:pPr>
                <a:defRPr/>
              </a:pPr>
              <a:t>18</a:t>
            </a:fld>
            <a:endParaRPr lang="pt-BR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logo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513" y="4305300"/>
            <a:ext cx="5373687" cy="173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3" name="Picture 9" descr="logo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8950"/>
            <a:ext cx="1412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4" name="Picture 4" descr="logo_fmab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8" y="8913813"/>
            <a:ext cx="1079500" cy="849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5" name="Line 5"/>
          <p:cNvSpPr>
            <a:spLocks noChangeShapeType="1"/>
          </p:cNvSpPr>
          <p:nvPr/>
        </p:nvSpPr>
        <p:spPr bwMode="auto">
          <a:xfrm>
            <a:off x="1412875" y="0"/>
            <a:ext cx="0" cy="9906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0486" name="Text Box 7"/>
          <p:cNvSpPr txBox="1">
            <a:spLocks noChangeArrowheads="1"/>
          </p:cNvSpPr>
          <p:nvPr/>
        </p:nvSpPr>
        <p:spPr bwMode="auto">
          <a:xfrm>
            <a:off x="115888" y="1065213"/>
            <a:ext cx="1152525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400" b="1">
                <a:latin typeface="Verdana" pitchFamily="34" charset="0"/>
              </a:rPr>
              <a:t>Centro de Estudos de Saúde Coletiva do ABC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800">
                <a:latin typeface="Verdana" pitchFamily="34" charset="0"/>
              </a:rPr>
              <a:t>Desde 2000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1628775" y="273050"/>
            <a:ext cx="4824413" cy="3683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endParaRPr lang="pt-BR" dirty="0"/>
          </a:p>
        </p:txBody>
      </p:sp>
      <p:sp>
        <p:nvSpPr>
          <p:cNvPr id="19480" name="Rectangle 10"/>
          <p:cNvSpPr>
            <a:spLocks noChangeArrowheads="1"/>
          </p:cNvSpPr>
          <p:nvPr/>
        </p:nvSpPr>
        <p:spPr bwMode="auto">
          <a:xfrm>
            <a:off x="1484312" y="344488"/>
            <a:ext cx="5322887" cy="899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tabLst>
                <a:tab pos="1304925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tabLst>
                <a:tab pos="1304925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tabLst>
                <a:tab pos="1304925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pt-BR" altLang="pt-BR" sz="12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COMUNICAÇÃO EM SAÚDE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  <a:defRPr/>
            </a:pPr>
            <a:endParaRPr lang="pt-BR" altLang="pt-BR" sz="1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  <a:defRPr/>
            </a:pPr>
            <a:r>
              <a:rPr lang="pt-BR" alt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Carga Horária:</a:t>
            </a: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118 horas / 3 meses. 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  <a:defRPr/>
            </a:pPr>
            <a:endParaRPr lang="pt-BR" altLang="pt-BR" sz="1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  <a:defRPr/>
            </a:pPr>
            <a:r>
              <a:rPr lang="pt-BR" alt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Público: </a:t>
            </a: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Profissionais de Medicina, Enfermagem, Nutrição, Fisioterapia, Administração Hospitalar e de outras áreas da Saúde com interesse em Comunicação Social e comunicadores que atuam na área de Saúde.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  <a:defRPr/>
            </a:pPr>
            <a:endParaRPr lang="pt-BR" altLang="pt-BR" sz="1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  <a:defRPr/>
            </a:pPr>
            <a:r>
              <a:rPr lang="pt-BR" alt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Objetivos:</a:t>
            </a: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/>
            </a:pP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Desenvolver competências necessárias para entendimento e uso dos processos informativos e comunicativos para a área da saúde;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/>
            </a:pP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Saber explorar as possibilidades oferecidas pelas tecnologias da informação e comunicação como recursos relacionais, na área da saúde;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/>
            </a:pP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Conhecimento de metodologias específicas que permitam a identificação de alternativas para solução de problemas, face à realidade existente;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/>
            </a:pP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Interação com os conceitos, métodos e práticas da epidemiologia, comunicação e planejamento que permitam refletir e agir sobre a prática no campo da comunicação e saúde no sentido de transformá-la.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  <a:defRPr/>
            </a:pPr>
            <a:endParaRPr lang="pt-BR" altLang="pt-BR" sz="1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  <a:defRPr/>
            </a:pPr>
            <a:r>
              <a:rPr lang="pt-BR" alt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Conteúdo Programático: 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1074738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I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Teoria da Comunicação 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1074738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II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Epidemiologia para comunicadores 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1074738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III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Políticas de Saúde 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1074738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IV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Comunicação Interpessoal 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1074738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V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História das Ciências 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1074738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VI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Marketing aplicado à Saúde 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1074738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VII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Ciência, Saúde e Mídia 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1074738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VIII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Laboratório de Redação e Relacionamento com a Mídia 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1074738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IX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Comunicação para Promoção da Saúde e Qualidade de  Vida 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1074738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X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Campanhas Publicitárias na área da saúde 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1074738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XI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Metodologia de Pesquisa em Comunicação para a Saúde 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1074738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XII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Regionalidade e Saúde 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1074738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XIII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Orientação e Elaboração de Projetos de Intervenção</a:t>
            </a: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116632" y="8461647"/>
            <a:ext cx="1152525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100" b="1" dirty="0">
                <a:latin typeface="Verdana" pitchFamily="34" charset="0"/>
              </a:rPr>
              <a:t>Parceria:</a:t>
            </a:r>
            <a:endParaRPr lang="pt-BR" altLang="pt-BR" sz="600" dirty="0">
              <a:latin typeface="Verdana" pitchFamily="34" charset="0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4914900" y="9432000"/>
            <a:ext cx="1600200" cy="360000"/>
          </a:xfrm>
        </p:spPr>
        <p:txBody>
          <a:bodyPr/>
          <a:lstStyle/>
          <a:p>
            <a:pPr>
              <a:defRPr/>
            </a:pPr>
            <a:fld id="{0317E7DE-19BA-4EA8-A494-6345CBCC6996}" type="slidenum">
              <a:rPr lang="pt-BR" smtClean="0"/>
              <a:pPr>
                <a:defRPr/>
              </a:pPr>
              <a:t>19</a:t>
            </a:fld>
            <a:endParaRPr lang="pt-BR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logo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513" y="4305300"/>
            <a:ext cx="5373687" cy="173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7" name="Picture 9" descr="logo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8950"/>
            <a:ext cx="1412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8" name="Picture 4" descr="logo_fmab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8" y="8913813"/>
            <a:ext cx="1079500" cy="849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9" name="Line 5"/>
          <p:cNvSpPr>
            <a:spLocks noChangeShapeType="1"/>
          </p:cNvSpPr>
          <p:nvPr/>
        </p:nvSpPr>
        <p:spPr bwMode="auto">
          <a:xfrm>
            <a:off x="1412875" y="0"/>
            <a:ext cx="0" cy="9906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1510" name="Text Box 7"/>
          <p:cNvSpPr txBox="1">
            <a:spLocks noChangeArrowheads="1"/>
          </p:cNvSpPr>
          <p:nvPr/>
        </p:nvSpPr>
        <p:spPr bwMode="auto">
          <a:xfrm>
            <a:off x="115888" y="1065213"/>
            <a:ext cx="1152525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400" b="1">
                <a:latin typeface="Verdana" pitchFamily="34" charset="0"/>
              </a:rPr>
              <a:t>Centro de Estudos de Saúde Coletiva do ABC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800">
                <a:latin typeface="Verdana" pitchFamily="34" charset="0"/>
              </a:rPr>
              <a:t>Desde 2000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1628775" y="273050"/>
            <a:ext cx="4824413" cy="3683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endParaRPr lang="pt-BR" dirty="0"/>
          </a:p>
        </p:txBody>
      </p:sp>
      <p:sp>
        <p:nvSpPr>
          <p:cNvPr id="19480" name="Rectangle 10"/>
          <p:cNvSpPr>
            <a:spLocks noChangeArrowheads="1"/>
          </p:cNvSpPr>
          <p:nvPr/>
        </p:nvSpPr>
        <p:spPr bwMode="auto">
          <a:xfrm>
            <a:off x="1484313" y="344488"/>
            <a:ext cx="5040312" cy="899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tabLst>
                <a:tab pos="1304925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tabLst>
                <a:tab pos="1304925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tabLst>
                <a:tab pos="1304925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pt-BR" altLang="pt-BR" sz="12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DIREITO MÉDICO E DA SAÚDE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  <a:defRPr/>
            </a:pPr>
            <a:endParaRPr lang="pt-BR" altLang="pt-BR" sz="1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  <a:defRPr/>
            </a:pPr>
            <a:r>
              <a:rPr lang="pt-BR" alt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Carga Horária:</a:t>
            </a: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146 horas / 3 meses. 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  <a:defRPr/>
            </a:pPr>
            <a:endParaRPr lang="pt-BR" altLang="pt-BR" sz="1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  <a:defRPr/>
            </a:pPr>
            <a:r>
              <a:rPr lang="pt-BR" alt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Público: </a:t>
            </a: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Profissionais de nível superior.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  <a:defRPr/>
            </a:pPr>
            <a:endParaRPr lang="pt-BR" altLang="pt-BR" sz="1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  <a:defRPr/>
            </a:pPr>
            <a:r>
              <a:rPr lang="pt-BR" alt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Objetivos:</a:t>
            </a: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/>
            </a:pP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Promover a capacitação de advogados, médicos e demais profissionais da saúde interessados em desenvolver habilidades e conhecimentos em Direito Médico e da Saúde.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  <a:defRPr/>
            </a:pPr>
            <a:endParaRPr lang="pt-BR" altLang="pt-BR" sz="1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  <a:defRPr/>
            </a:pPr>
            <a:r>
              <a:rPr lang="pt-BR" alt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Conteúdo Programático: 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1160463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I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Contexto Atual da Saúde e Princípios Constitucionais da 	Saúde 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1160463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II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Fundamentos do direito Civil e Penal 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1160463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III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Responsabilidade Ética na Medicina 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1160463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IV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Prontuário Médico e Outros Documentos Médicos 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1160463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V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Legislação no Sistema Único de Saúde – SUS – Parte I 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1160463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VI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Legislação no Sistema Único de Saúde – SUS – Parte II 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1160463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VII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 Saúde e o Código de Defesa do Consumidor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1160463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VIII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Responsabilidade Penal no Atendimento Médico 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1160463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IX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Direito Sanitário 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1160463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X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Responsabilidade Civil no Atendimento Médico – Parte I 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1160463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XI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Responsabilidade Civil no Atendimento Médico – Parte II 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1160463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XII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Legislação na Saúde Privada – ANS 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1160463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XIIII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Medicina Legal e suas Responsabilidades 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1160463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XIV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Responsabilidades Civis e Penais nas Perícias Médicas 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1160463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XV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Responsabilidade dos Médicos Auditores 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1160463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XVI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Mesa Redonda – Debate sobre os Temas abordados – 	Palestras 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1160463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XVII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Orientação e Elaboração de Projetos de Intervenção</a:t>
            </a:r>
            <a:endParaRPr lang="pt-BR" altLang="pt-BR" sz="1100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116632" y="8461647"/>
            <a:ext cx="1152525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100" b="1" dirty="0">
                <a:latin typeface="Verdana" pitchFamily="34" charset="0"/>
              </a:rPr>
              <a:t>Parceria:</a:t>
            </a:r>
            <a:endParaRPr lang="pt-BR" altLang="pt-BR" sz="600" dirty="0">
              <a:latin typeface="Verdana" pitchFamily="34" charset="0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4914900" y="9432000"/>
            <a:ext cx="1600200" cy="360000"/>
          </a:xfrm>
        </p:spPr>
        <p:txBody>
          <a:bodyPr/>
          <a:lstStyle/>
          <a:p>
            <a:pPr>
              <a:defRPr/>
            </a:pPr>
            <a:fld id="{0317E7DE-19BA-4EA8-A494-6345CBCC6996}" type="slidenum">
              <a:rPr lang="pt-BR" smtClean="0"/>
              <a:pPr>
                <a:defRPr/>
              </a:pPr>
              <a:t>20</a:t>
            </a:fld>
            <a:endParaRPr lang="pt-BR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logo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513" y="4305300"/>
            <a:ext cx="5373687" cy="173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5" name="Picture 9" descr="logo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8950"/>
            <a:ext cx="1412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6" name="Picture 4" descr="logo_fmab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8" y="8913813"/>
            <a:ext cx="1079500" cy="849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7" name="Line 5"/>
          <p:cNvSpPr>
            <a:spLocks noChangeShapeType="1"/>
          </p:cNvSpPr>
          <p:nvPr/>
        </p:nvSpPr>
        <p:spPr bwMode="auto">
          <a:xfrm>
            <a:off x="1412875" y="0"/>
            <a:ext cx="0" cy="9906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3558" name="Text Box 7"/>
          <p:cNvSpPr txBox="1">
            <a:spLocks noChangeArrowheads="1"/>
          </p:cNvSpPr>
          <p:nvPr/>
        </p:nvSpPr>
        <p:spPr bwMode="auto">
          <a:xfrm>
            <a:off x="115888" y="1065213"/>
            <a:ext cx="1152525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400" b="1">
                <a:latin typeface="Verdana" pitchFamily="34" charset="0"/>
              </a:rPr>
              <a:t>Centro de Estudos de Saúde Coletiva do ABC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800">
                <a:latin typeface="Verdana" pitchFamily="34" charset="0"/>
              </a:rPr>
              <a:t>Desde 2000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1628775" y="273050"/>
            <a:ext cx="4824413" cy="3683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endParaRPr lang="pt-BR" dirty="0"/>
          </a:p>
        </p:txBody>
      </p:sp>
      <p:sp>
        <p:nvSpPr>
          <p:cNvPr id="19480" name="Rectangle 10"/>
          <p:cNvSpPr>
            <a:spLocks noChangeArrowheads="1"/>
          </p:cNvSpPr>
          <p:nvPr/>
        </p:nvSpPr>
        <p:spPr bwMode="auto">
          <a:xfrm>
            <a:off x="1484312" y="344488"/>
            <a:ext cx="5322887" cy="899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tabLst>
                <a:tab pos="1304925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tabLst>
                <a:tab pos="1304925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tabLst>
                <a:tab pos="1304925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pt-BR" altLang="pt-BR" sz="12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EPIDEMIOLOGIA E VIGILÂNCIA EM SAÚDE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  <a:defRPr/>
            </a:pPr>
            <a:endParaRPr lang="pt-BR" altLang="pt-BR" sz="1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FontTx/>
              <a:buNone/>
              <a:defRPr/>
            </a:pPr>
            <a:r>
              <a:rPr lang="pt-BR" alt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Carga Horária:</a:t>
            </a: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120 horas / 3 meses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FontTx/>
              <a:buNone/>
              <a:defRPr/>
            </a:pPr>
            <a:r>
              <a:rPr lang="pt-BR" alt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Público: </a:t>
            </a: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Profissionais de Medicina, Enfermagem, Nutrição, Fisioterapia, Administração Hospitalar e de outras áreas da Saúde com interesse em Epidemiologia e Vigilância em Saúde.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  <a:defRPr/>
            </a:pPr>
            <a:endParaRPr lang="pt-BR" altLang="pt-BR" sz="1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  <a:defRPr/>
            </a:pPr>
            <a:r>
              <a:rPr lang="pt-BR" alt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Objetivos:</a:t>
            </a: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/>
            </a:pP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Contribuir para a formação de trabalhadores de saúde qualificando-os para atuarem em consonância com as diretrizes do Sistema Único de Saúde, especificamente para a Vigilância em Saúde, compreendendo as suas implicações políticas, sociais, éticas, legais e institucionais;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/>
            </a:pP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Desenvolver competências necessárias no aluno para entendimento e aplicação dos conhecimentos adquiridos para a atuação em ações de vigilância em saúde de modo a contribuir para a qualidade de vida, promoção e proteção da população;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/>
            </a:pP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Explorar as possibilidades oferecidas pelas tecnologias e ferramentas existentes;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/>
            </a:pP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Interagir com os conceitos, métodos e práticas da epidemiologia e da saúde coletiva, no campo da vigilância em saúde;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/>
            </a:pP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Capacitar os profissionais, em exercício  junto às ações de vigilância em saúde, visando à melhoria do desempenho de suas organizações, em cumprimento às normas técnicas e o desenvolvimento de boas práticas em saúde. 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  <a:defRPr/>
            </a:pPr>
            <a:endParaRPr lang="pt-BR" altLang="pt-BR" sz="1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  <a:defRPr/>
            </a:pPr>
            <a:r>
              <a:rPr lang="pt-BR" alt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Conteúdo Programático: </a:t>
            </a:r>
          </a:p>
          <a:p>
            <a:pPr algn="just" eaLnBrk="1" fontAlgn="b" hangingPunct="1">
              <a:lnSpc>
                <a:spcPct val="150000"/>
              </a:lnSpc>
              <a:spcBef>
                <a:spcPts val="0"/>
              </a:spcBef>
              <a:buNone/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Básico - 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 contexto da vigilância em saúde como campo de saberes e práticas</a:t>
            </a:r>
          </a:p>
          <a:p>
            <a:pPr algn="just"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Eixo I: 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Direitos Sociais e Cidadania</a:t>
            </a:r>
          </a:p>
          <a:p>
            <a:pPr algn="just"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Eixo II: 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Ciências Básicas e Tecnologia</a:t>
            </a:r>
          </a:p>
          <a:p>
            <a:pPr algn="just"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Específico - 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As vigilâncias no campo da saúde</a:t>
            </a:r>
          </a:p>
          <a:p>
            <a:pPr algn="just"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Teórico Prático - 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Orientação e Elaboração de Projetos de intervenção</a:t>
            </a:r>
            <a:endParaRPr lang="pt-BR" altLang="pt-BR" sz="1100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116632" y="8461647"/>
            <a:ext cx="1152525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100" b="1" dirty="0">
                <a:latin typeface="Verdana" pitchFamily="34" charset="0"/>
              </a:rPr>
              <a:t>Parceria:</a:t>
            </a:r>
            <a:endParaRPr lang="pt-BR" altLang="pt-BR" sz="600" dirty="0">
              <a:latin typeface="Verdana" pitchFamily="34" charset="0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4914900" y="9432000"/>
            <a:ext cx="1600200" cy="360000"/>
          </a:xfrm>
        </p:spPr>
        <p:txBody>
          <a:bodyPr/>
          <a:lstStyle/>
          <a:p>
            <a:pPr>
              <a:defRPr/>
            </a:pPr>
            <a:fld id="{0317E7DE-19BA-4EA8-A494-6345CBCC6996}" type="slidenum">
              <a:rPr lang="pt-BR" smtClean="0"/>
              <a:pPr>
                <a:defRPr/>
              </a:pPr>
              <a:t>21</a:t>
            </a:fld>
            <a:endParaRPr lang="pt-BR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logo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513" y="4305300"/>
            <a:ext cx="5373687" cy="173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79" name="Picture 9" descr="logo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8950"/>
            <a:ext cx="1412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1" name="Line 5"/>
          <p:cNvSpPr>
            <a:spLocks noChangeShapeType="1"/>
          </p:cNvSpPr>
          <p:nvPr/>
        </p:nvSpPr>
        <p:spPr bwMode="auto">
          <a:xfrm>
            <a:off x="1412875" y="0"/>
            <a:ext cx="0" cy="9906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4582" name="Text Box 7"/>
          <p:cNvSpPr txBox="1">
            <a:spLocks noChangeArrowheads="1"/>
          </p:cNvSpPr>
          <p:nvPr/>
        </p:nvSpPr>
        <p:spPr bwMode="auto">
          <a:xfrm>
            <a:off x="115888" y="1065213"/>
            <a:ext cx="1152525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400" b="1">
                <a:latin typeface="Verdana" pitchFamily="34" charset="0"/>
              </a:rPr>
              <a:t>Centro de Estudos de Saúde Coletiva do ABC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800">
                <a:latin typeface="Verdana" pitchFamily="34" charset="0"/>
              </a:rPr>
              <a:t>Desde 2000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1628775" y="273050"/>
            <a:ext cx="4824413" cy="3683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endParaRPr lang="pt-BR" dirty="0"/>
          </a:p>
        </p:txBody>
      </p:sp>
      <p:sp>
        <p:nvSpPr>
          <p:cNvPr id="19480" name="Rectangle 10"/>
          <p:cNvSpPr>
            <a:spLocks noChangeArrowheads="1"/>
          </p:cNvSpPr>
          <p:nvPr/>
        </p:nvSpPr>
        <p:spPr bwMode="auto">
          <a:xfrm>
            <a:off x="1484312" y="344488"/>
            <a:ext cx="5322887" cy="899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tabLst>
                <a:tab pos="1304925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tabLst>
                <a:tab pos="1304925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tabLst>
                <a:tab pos="1304925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pt-BR" altLang="pt-BR" sz="12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GESTÃO E EPIDEMIOLOGIA: USO DA INFORMAÇÃO NO SUS 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  <a:defRPr/>
            </a:pPr>
            <a:endParaRPr lang="pt-BR" altLang="pt-BR" sz="1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  <a:defRPr/>
            </a:pPr>
            <a:r>
              <a:rPr lang="pt-BR" alt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Carga Horária:</a:t>
            </a: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180 horas / 11 meses. 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  <a:defRPr/>
            </a:pPr>
            <a:endParaRPr lang="pt-BR" altLang="pt-BR" sz="1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  <a:defRPr/>
            </a:pPr>
            <a:r>
              <a:rPr lang="pt-BR" alt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Público: </a:t>
            </a: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Profissionais de saúde de nível superior.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  <a:defRPr/>
            </a:pPr>
            <a:endParaRPr lang="pt-BR" altLang="pt-BR" sz="1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  <a:defRPr/>
            </a:pPr>
            <a:r>
              <a:rPr lang="pt-BR" alt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Objetivos:</a:t>
            </a: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/>
            </a:pP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Capacitar técnicos e gestores da SMS Santo André para o uso da epidemiologia e da informação nos processos de gestão da política e gerência dos serviços de saúde, aprimorando sua prática cotidiana e as ações desenvolvidas pelo SUS.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/>
            </a:pP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Capacitar o aluno para planejar, produzir e analisar informações das bases de dados do SUS para abordar problemas de saúde específicos.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  <a:defRPr/>
            </a:pPr>
            <a:endParaRPr lang="pt-BR" altLang="pt-BR" sz="1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  <a:defRPr/>
            </a:pPr>
            <a:r>
              <a:rPr lang="pt-BR" alt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Metodologia:</a:t>
            </a: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Prática. Aplicação de conteúdos de materiais didáticos aplicados em ferramentas e banco de dados disponíveis em ambiente virtual.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  <a:defRPr/>
            </a:pPr>
            <a:endParaRPr lang="pt-BR" altLang="pt-BR" sz="1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  <a:defRPr/>
            </a:pPr>
            <a:r>
              <a:rPr lang="pt-BR" alt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Avaliação: </a:t>
            </a: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Critério de notas e frequência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  <a:defRPr/>
            </a:pPr>
            <a:endParaRPr lang="pt-BR" altLang="pt-BR" sz="1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  <a:defRPr/>
            </a:pPr>
            <a:r>
              <a:rPr lang="pt-BR" alt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Conteúdo Programático: 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987425" algn="l"/>
                <a:tab pos="1304925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I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Epidemiologia: Marcos e Teoria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987425" algn="l"/>
                <a:tab pos="1304925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II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Estatística: Qualitativa e Quantitativa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987425" algn="l"/>
                <a:tab pos="1304925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III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Sistemas de Informação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987425" algn="l"/>
                <a:tab pos="1304925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IV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Diagnósticos e Análise da Informação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987425" algn="l"/>
                <a:tab pos="1304925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V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Uso da Informação e Banco de Dados no Sus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987425" algn="l"/>
                <a:tab pos="1304925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VI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Orientação e Elaboração de Projeto de Intervenção</a:t>
            </a:r>
            <a:endParaRPr lang="pt-BR" altLang="pt-BR" sz="1100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400"/>
              </a:spcAft>
              <a:buFontTx/>
              <a:buNone/>
              <a:defRPr/>
            </a:pPr>
            <a:endParaRPr lang="pt-BR" altLang="pt-BR" sz="1100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  <a:defRPr/>
            </a:pPr>
            <a:endParaRPr lang="pt-BR" altLang="pt-BR" sz="1100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10" name="Picture 4" descr="logo_fmab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8" y="8928224"/>
            <a:ext cx="1079500" cy="849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116632" y="6465168"/>
            <a:ext cx="1152525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100" b="1" dirty="0">
                <a:latin typeface="Verdana" pitchFamily="34" charset="0"/>
              </a:rPr>
              <a:t>Parcerias:</a:t>
            </a:r>
            <a:endParaRPr lang="pt-BR" altLang="pt-BR" sz="600" dirty="0">
              <a:latin typeface="Verdana" pitchFamily="34" charset="0"/>
            </a:endParaRPr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68" y="7905328"/>
            <a:ext cx="1260000" cy="756000"/>
          </a:xfrm>
          <a:prstGeom prst="rect">
            <a:avLst/>
          </a:prstGeom>
        </p:spPr>
      </p:pic>
      <p:pic>
        <p:nvPicPr>
          <p:cNvPr id="13" name="Imagem 12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24" y="7041296"/>
            <a:ext cx="1260720" cy="612000"/>
          </a:xfrm>
          <a:prstGeom prst="rect">
            <a:avLst/>
          </a:prstGeom>
        </p:spPr>
      </p:pic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4914900" y="9432000"/>
            <a:ext cx="1600200" cy="360000"/>
          </a:xfrm>
        </p:spPr>
        <p:txBody>
          <a:bodyPr/>
          <a:lstStyle/>
          <a:p>
            <a:pPr>
              <a:defRPr/>
            </a:pPr>
            <a:fld id="{0317E7DE-19BA-4EA8-A494-6345CBCC6996}" type="slidenum">
              <a:rPr lang="pt-BR" smtClean="0"/>
              <a:pPr>
                <a:defRPr/>
              </a:pPr>
              <a:t>22</a:t>
            </a:fld>
            <a:endParaRPr lang="pt-BR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logo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513" y="4305300"/>
            <a:ext cx="5373687" cy="173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3" name="Picture 9" descr="logo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8950"/>
            <a:ext cx="1412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4" name="Picture 4" descr="logo_fmab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8" y="8913813"/>
            <a:ext cx="1079500" cy="849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5" name="Line 5"/>
          <p:cNvSpPr>
            <a:spLocks noChangeShapeType="1"/>
          </p:cNvSpPr>
          <p:nvPr/>
        </p:nvSpPr>
        <p:spPr bwMode="auto">
          <a:xfrm>
            <a:off x="1412875" y="0"/>
            <a:ext cx="0" cy="9906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5606" name="Text Box 7"/>
          <p:cNvSpPr txBox="1">
            <a:spLocks noChangeArrowheads="1"/>
          </p:cNvSpPr>
          <p:nvPr/>
        </p:nvSpPr>
        <p:spPr bwMode="auto">
          <a:xfrm>
            <a:off x="115888" y="1065213"/>
            <a:ext cx="1152525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400" b="1">
                <a:latin typeface="Verdana" pitchFamily="34" charset="0"/>
              </a:rPr>
              <a:t>Centro de Estudos de Saúde Coletiva do ABC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800">
                <a:latin typeface="Verdana" pitchFamily="34" charset="0"/>
              </a:rPr>
              <a:t>Desde 2000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1628775" y="273050"/>
            <a:ext cx="4824413" cy="3683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endParaRPr lang="pt-BR" dirty="0"/>
          </a:p>
        </p:txBody>
      </p:sp>
      <p:sp>
        <p:nvSpPr>
          <p:cNvPr id="19480" name="Rectangle 10"/>
          <p:cNvSpPr>
            <a:spLocks noChangeArrowheads="1"/>
          </p:cNvSpPr>
          <p:nvPr/>
        </p:nvSpPr>
        <p:spPr bwMode="auto">
          <a:xfrm>
            <a:off x="1484312" y="344488"/>
            <a:ext cx="5322887" cy="899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tabLst>
                <a:tab pos="1304925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tabLst>
                <a:tab pos="1304925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tabLst>
                <a:tab pos="1304925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pt-BR" altLang="pt-BR" sz="12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GESTÃO EM SAÚDE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  <a:defRPr/>
            </a:pPr>
            <a:endParaRPr lang="pt-BR" altLang="pt-BR" sz="1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  <a:defRPr/>
            </a:pPr>
            <a:r>
              <a:rPr lang="pt-BR" alt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Carga Horária:</a:t>
            </a: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133 horas / 3 meses.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  <a:defRPr/>
            </a:pPr>
            <a:endParaRPr lang="pt-BR" altLang="pt-BR" sz="1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  <a:defRPr/>
            </a:pPr>
            <a:r>
              <a:rPr lang="pt-BR" alt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Público: </a:t>
            </a: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Profissionais de nível superior.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  <a:defRPr/>
            </a:pPr>
            <a:endParaRPr lang="pt-BR" altLang="pt-BR" sz="1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FontTx/>
              <a:buNone/>
              <a:defRPr/>
            </a:pPr>
            <a:r>
              <a:rPr lang="pt-BR" alt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Objetivos:</a:t>
            </a: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/>
            </a:pP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Visa a formar gestores públicos e privados nos diversos campos de atividade no setor da saúde, a partir da reflexão sobre os problemas e dificuldades concretos enfrentados na gestão e no cuidado em regiões de saúde para então trazer à discussão novos elementos teórico-conceituais  e  tecnológicos  que  sejam  úteis  à  superação  dos  problemas encontrados.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/>
            </a:pPr>
            <a:endParaRPr lang="pt-BR" altLang="pt-BR" sz="1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FontTx/>
              <a:buNone/>
              <a:defRPr/>
            </a:pPr>
            <a:r>
              <a:rPr lang="pt-BR" alt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Conteúdo Programático: </a:t>
            </a:r>
          </a:p>
          <a:p>
            <a:pPr algn="just"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1074738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I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Determinantes Sociais da Saúde e Promoção da Saúde</a:t>
            </a:r>
          </a:p>
          <a:p>
            <a:pPr algn="just"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1074738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II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Políticas Públicas de Saúde </a:t>
            </a:r>
          </a:p>
          <a:p>
            <a:pPr algn="just"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1074738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III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Gestão do Cuidado e Redes </a:t>
            </a:r>
          </a:p>
          <a:p>
            <a:pPr algn="just"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1074738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IV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Gestão Estratégica de Organizações de Saúde</a:t>
            </a:r>
          </a:p>
          <a:p>
            <a:pPr algn="just"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1074738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V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Metodologia de Pesquisa </a:t>
            </a:r>
          </a:p>
          <a:p>
            <a:pPr algn="just"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1074738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VI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Gestão de Pessoas e Liderança </a:t>
            </a:r>
          </a:p>
          <a:p>
            <a:pPr algn="just"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1074738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VII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Gestão da Informação em Saúde</a:t>
            </a:r>
          </a:p>
          <a:p>
            <a:pPr algn="just"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1074738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VIII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Gerenciamento de Doenças e Economia da Saúde</a:t>
            </a:r>
          </a:p>
          <a:p>
            <a:pPr algn="just"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1074738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IX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Avaliação da Qualidade e Acreditação em Saúde</a:t>
            </a:r>
          </a:p>
          <a:p>
            <a:pPr algn="just"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1074738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X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Marketing de Organizações de Saúde </a:t>
            </a:r>
          </a:p>
          <a:p>
            <a:pPr algn="just"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1074738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XI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Gestão Financeira e Contabilidade Gerencial </a:t>
            </a:r>
          </a:p>
          <a:p>
            <a:pPr algn="just"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1074738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XII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Gestão de Logística e Recursos Materiais </a:t>
            </a:r>
          </a:p>
          <a:p>
            <a:pPr algn="just"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1074738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XIII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Orientação e Elaboração de Projetos de Intervenção</a:t>
            </a:r>
            <a:endParaRPr lang="pt-BR" altLang="pt-BR" sz="1100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400"/>
              </a:spcAft>
              <a:buFontTx/>
              <a:buNone/>
              <a:defRPr/>
            </a:pPr>
            <a:endParaRPr lang="pt-BR" altLang="pt-BR" sz="1100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400"/>
              </a:spcAft>
              <a:buFontTx/>
              <a:buNone/>
              <a:defRPr/>
            </a:pPr>
            <a:endParaRPr lang="pt-BR" altLang="pt-BR" sz="1100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400"/>
              </a:spcAft>
              <a:buFontTx/>
              <a:buNone/>
              <a:defRPr/>
            </a:pPr>
            <a:endParaRPr lang="pt-BR" altLang="pt-BR" sz="1100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  <a:defRPr/>
            </a:pPr>
            <a:endParaRPr lang="pt-BR" altLang="pt-BR" sz="1100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116632" y="8461647"/>
            <a:ext cx="1152525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100" b="1" dirty="0">
                <a:latin typeface="Verdana" pitchFamily="34" charset="0"/>
              </a:rPr>
              <a:t>Parceria:</a:t>
            </a:r>
            <a:endParaRPr lang="pt-BR" altLang="pt-BR" sz="600" dirty="0">
              <a:latin typeface="Verdana" pitchFamily="34" charset="0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4914900" y="9432000"/>
            <a:ext cx="1600200" cy="360000"/>
          </a:xfrm>
        </p:spPr>
        <p:txBody>
          <a:bodyPr/>
          <a:lstStyle/>
          <a:p>
            <a:pPr>
              <a:defRPr/>
            </a:pPr>
            <a:fld id="{0317E7DE-19BA-4EA8-A494-6345CBCC6996}" type="slidenum">
              <a:rPr lang="pt-BR" smtClean="0"/>
              <a:pPr>
                <a:defRPr/>
              </a:pPr>
              <a:t>23</a:t>
            </a:fld>
            <a:endParaRPr lang="pt-BR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logo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513" y="4305300"/>
            <a:ext cx="5373687" cy="173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7" name="Picture 9" descr="logo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8950"/>
            <a:ext cx="1412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8" name="Picture 4" descr="logo_fmab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8" y="8913813"/>
            <a:ext cx="1079500" cy="849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9" name="Line 5"/>
          <p:cNvSpPr>
            <a:spLocks noChangeShapeType="1"/>
          </p:cNvSpPr>
          <p:nvPr/>
        </p:nvSpPr>
        <p:spPr bwMode="auto">
          <a:xfrm>
            <a:off x="1412875" y="0"/>
            <a:ext cx="0" cy="9906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6630" name="Text Box 7"/>
          <p:cNvSpPr txBox="1">
            <a:spLocks noChangeArrowheads="1"/>
          </p:cNvSpPr>
          <p:nvPr/>
        </p:nvSpPr>
        <p:spPr bwMode="auto">
          <a:xfrm>
            <a:off x="115888" y="1065213"/>
            <a:ext cx="1152525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400" b="1">
                <a:latin typeface="Verdana" pitchFamily="34" charset="0"/>
              </a:rPr>
              <a:t>Centro de Estudos de Saúde Coletiva do ABC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800">
                <a:latin typeface="Verdana" pitchFamily="34" charset="0"/>
              </a:rPr>
              <a:t>Desde 2000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1628775" y="273050"/>
            <a:ext cx="4824413" cy="3683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endParaRPr lang="pt-BR" dirty="0"/>
          </a:p>
        </p:txBody>
      </p:sp>
      <p:sp>
        <p:nvSpPr>
          <p:cNvPr id="19480" name="Rectangle 10"/>
          <p:cNvSpPr>
            <a:spLocks noChangeArrowheads="1"/>
          </p:cNvSpPr>
          <p:nvPr/>
        </p:nvSpPr>
        <p:spPr bwMode="auto">
          <a:xfrm>
            <a:off x="1484312" y="344488"/>
            <a:ext cx="5322887" cy="899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tabLst>
                <a:tab pos="1304925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tabLst>
                <a:tab pos="1304925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tabLst>
                <a:tab pos="1304925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pt-BR" altLang="pt-BR" sz="12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GESTÃO HOSPITALAR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  <a:defRPr/>
            </a:pPr>
            <a:endParaRPr lang="pt-BR" altLang="pt-BR" sz="1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  <a:defRPr/>
            </a:pPr>
            <a:r>
              <a:rPr lang="pt-BR" alt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Carga Horária:</a:t>
            </a: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115 horas / 3 meses. 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  <a:defRPr/>
            </a:pPr>
            <a:endParaRPr lang="pt-BR" altLang="pt-BR" sz="1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  <a:defRPr/>
            </a:pPr>
            <a:r>
              <a:rPr lang="pt-BR" alt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Público: </a:t>
            </a: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Profissionais de nível superior.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  <a:defRPr/>
            </a:pPr>
            <a:endParaRPr lang="pt-BR" altLang="pt-BR" sz="1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FontTx/>
              <a:buNone/>
              <a:defRPr/>
            </a:pPr>
            <a:r>
              <a:rPr lang="pt-BR" alt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Objetivos:</a:t>
            </a: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/>
            </a:pP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Ampliar a compreensão dos dirigentes hospitalares a respeito do contexto geral da saúde e suas repercussões sobre o papel dos hospitais na atenção á saúde, bem como sobre seu funcionamento.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/>
            </a:pP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Ampliar a compreensão sobre a dinâmica e o processo de trabalho em saúde dentro dos hospitais e oferecer novas ferramentas e estratégias para sua gestão.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/>
            </a:pP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Incluir a gestão do cuidado como uma das pautas essenciais da gestão hospitalar.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/>
            </a:pP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Desenvolver novas competências para gestão, buscando a compatibilização possível entre a qualidade da atenção e a racionalização da gestão.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/>
            </a:pP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Aprimorar os atributos necessários para o enfrentamento cotidiano e estratégico das contingências da gestão hospitalar.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/>
            </a:pPr>
            <a:endParaRPr lang="pt-BR" altLang="pt-BR" sz="1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FontTx/>
              <a:buNone/>
              <a:defRPr/>
            </a:pPr>
            <a:r>
              <a:rPr lang="pt-BR" alt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Conteúdo Programático: 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1074738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I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 contexto, as políticas e disputas do setor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1074738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II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Organização Hospitalar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1074738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III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Gestão do Cuidado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1074738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IV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Planejamento e Programação Hospitalar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1074738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V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Gestão do Trabalho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1074738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VI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Gestão Financeiro-Orçamentária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1074738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VII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Gestão Tecnológica e Logística do Hospital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1074738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VIII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Perspectivas para a Gestão Hospitalar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1074738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IX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Orientação e Elaboração de Projetos de Intervenção </a:t>
            </a:r>
            <a:endParaRPr lang="pt-BR" altLang="pt-BR" sz="1100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  <a:defRPr/>
            </a:pPr>
            <a:endParaRPr lang="pt-BR" altLang="pt-BR" sz="1100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116632" y="8461647"/>
            <a:ext cx="1152525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100" b="1" dirty="0">
                <a:latin typeface="Verdana" pitchFamily="34" charset="0"/>
              </a:rPr>
              <a:t>Parceria:</a:t>
            </a:r>
            <a:endParaRPr lang="pt-BR" altLang="pt-BR" sz="600" dirty="0">
              <a:latin typeface="Verdana" pitchFamily="34" charset="0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4914900" y="9432000"/>
            <a:ext cx="1600200" cy="360000"/>
          </a:xfrm>
        </p:spPr>
        <p:txBody>
          <a:bodyPr/>
          <a:lstStyle/>
          <a:p>
            <a:pPr>
              <a:defRPr/>
            </a:pPr>
            <a:fld id="{0317E7DE-19BA-4EA8-A494-6345CBCC6996}" type="slidenum">
              <a:rPr lang="pt-BR" smtClean="0"/>
              <a:pPr>
                <a:defRPr/>
              </a:pPr>
              <a:t>24</a:t>
            </a:fld>
            <a:endParaRPr lang="pt-BR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logo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513" y="4305300"/>
            <a:ext cx="5373687" cy="173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1" name="Picture 9" descr="logo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8950"/>
            <a:ext cx="1412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2" name="Picture 4" descr="logo_fmab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8" y="8913813"/>
            <a:ext cx="1079500" cy="849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3" name="Line 5"/>
          <p:cNvSpPr>
            <a:spLocks noChangeShapeType="1"/>
          </p:cNvSpPr>
          <p:nvPr/>
        </p:nvSpPr>
        <p:spPr bwMode="auto">
          <a:xfrm>
            <a:off x="1412875" y="0"/>
            <a:ext cx="0" cy="9906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7654" name="Text Box 7"/>
          <p:cNvSpPr txBox="1">
            <a:spLocks noChangeArrowheads="1"/>
          </p:cNvSpPr>
          <p:nvPr/>
        </p:nvSpPr>
        <p:spPr bwMode="auto">
          <a:xfrm>
            <a:off x="115888" y="1065213"/>
            <a:ext cx="1152525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400" b="1">
                <a:latin typeface="Verdana" pitchFamily="34" charset="0"/>
              </a:rPr>
              <a:t>Centro de Estudos de Saúde Coletiva do ABC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800">
                <a:latin typeface="Verdana" pitchFamily="34" charset="0"/>
              </a:rPr>
              <a:t>Desde 2000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1628775" y="273050"/>
            <a:ext cx="4824413" cy="3683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endParaRPr lang="pt-BR" dirty="0"/>
          </a:p>
        </p:txBody>
      </p:sp>
      <p:sp>
        <p:nvSpPr>
          <p:cNvPr id="19480" name="Rectangle 10"/>
          <p:cNvSpPr>
            <a:spLocks noChangeArrowheads="1"/>
          </p:cNvSpPr>
          <p:nvPr/>
        </p:nvSpPr>
        <p:spPr bwMode="auto">
          <a:xfrm>
            <a:off x="1484312" y="344488"/>
            <a:ext cx="5322887" cy="899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tabLst>
                <a:tab pos="1304925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tabLst>
                <a:tab pos="1304925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tabLst>
                <a:tab pos="1304925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pt-BR" altLang="pt-BR" sz="12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LATTES AVANÇADO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  <a:defRPr/>
            </a:pPr>
            <a:endParaRPr lang="pt-BR" altLang="pt-BR" sz="1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FontTx/>
              <a:buNone/>
              <a:defRPr/>
            </a:pPr>
            <a:r>
              <a:rPr lang="pt-BR" alt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Carga Horária:</a:t>
            </a: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04 horas 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FontTx/>
              <a:buNone/>
              <a:defRPr/>
            </a:pPr>
            <a:r>
              <a:rPr lang="pt-BR" alt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Público: </a:t>
            </a: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Pesquisadores da área de Ciências da Saúde graduandos, pós-graduandos e demais interessados em aprofundar seus conhecimentos sobre as ferramentas disponíveis na Plataforma Lattes e no Currículo Lattes, ampliando assim sua rede de colaboração nacional e internacionalmente.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  <a:defRPr/>
            </a:pPr>
            <a:endParaRPr lang="pt-BR" altLang="pt-BR" sz="1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FontTx/>
              <a:buNone/>
              <a:defRPr/>
            </a:pPr>
            <a:r>
              <a:rPr lang="pt-BR" alt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Objetivos:</a:t>
            </a: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/>
            </a:pP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Apresentar as ferramentas e fontes de informação acadêmicas ofertadas na Plataforma Lattes e Currículo Lattes;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/>
            </a:pP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Potencializar a visibilidade e inserção científica dos pesquisadores através do CNPq.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/>
            </a:pPr>
            <a:endParaRPr lang="pt-BR" altLang="pt-BR" sz="1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  <a:defRPr/>
            </a:pPr>
            <a:r>
              <a:rPr lang="pt-BR" alt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Metodologia: </a:t>
            </a: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Prática. Aplicação de conteúdos em sistema operacional.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  <a:defRPr/>
            </a:pPr>
            <a:endParaRPr lang="pt-BR" altLang="pt-BR" sz="1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  <a:defRPr/>
            </a:pPr>
            <a:r>
              <a:rPr lang="pt-BR" alt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Avaliação: </a:t>
            </a: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Frequência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  <a:defRPr/>
            </a:pPr>
            <a:endParaRPr lang="pt-BR" altLang="pt-BR" sz="1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FontTx/>
              <a:buNone/>
              <a:defRPr/>
            </a:pPr>
            <a:r>
              <a:rPr lang="pt-BR" alt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Conteúdo Programático: </a:t>
            </a:r>
          </a:p>
          <a:p>
            <a:pPr algn="just"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Aula 1 - 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Plataforma Lattes - Apresentação. Diretórios e Grupos de Pesquisa.</a:t>
            </a:r>
          </a:p>
          <a:p>
            <a:pPr algn="just"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Aula 2 - 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Currículo Lattes. O seu Currículo Lattes reflete mesmo toda a sua atuação como pesquisador? Dúvidas sobre o preenchimento do Currículo Lattes.</a:t>
            </a:r>
          </a:p>
          <a:p>
            <a:pPr algn="just"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Aula 3 - 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Formatos de apresentação. Pérolas do Lattes. Avaliação do Conteúdo.</a:t>
            </a:r>
          </a:p>
          <a:p>
            <a:pPr algn="just"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Aula 4 - 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ORCID, RESEARCHID, WEB OF SCIENCE, MY SCOPUS, SCIELO, GOOGLE SCHOLAR.</a:t>
            </a:r>
          </a:p>
          <a:p>
            <a:pPr algn="just"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Aula 5 - 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Indicadores de Produção. Edição de Currículo Lattes em outros formatos.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  <a:defRPr/>
            </a:pPr>
            <a:endParaRPr lang="pt-BR" altLang="pt-BR" sz="1100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  <a:defRPr/>
            </a:pPr>
            <a:endParaRPr lang="pt-BR" altLang="pt-BR" sz="1100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116632" y="8461647"/>
            <a:ext cx="1152525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100" b="1" dirty="0">
                <a:latin typeface="Verdana" pitchFamily="34" charset="0"/>
              </a:rPr>
              <a:t>Parceria:</a:t>
            </a:r>
            <a:endParaRPr lang="pt-BR" altLang="pt-BR" sz="1100" dirty="0">
              <a:latin typeface="Verdana" pitchFamily="34" charset="0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4914900" y="9432000"/>
            <a:ext cx="1600200" cy="360000"/>
          </a:xfrm>
        </p:spPr>
        <p:txBody>
          <a:bodyPr/>
          <a:lstStyle/>
          <a:p>
            <a:pPr>
              <a:defRPr/>
            </a:pPr>
            <a:fld id="{0317E7DE-19BA-4EA8-A494-6345CBCC6996}" type="slidenum">
              <a:rPr lang="pt-BR" smtClean="0"/>
              <a:pPr>
                <a:defRPr/>
              </a:pPr>
              <a:t>25</a:t>
            </a:fld>
            <a:endParaRPr lang="pt-BR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logo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513" y="4305300"/>
            <a:ext cx="5373687" cy="173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5" name="Picture 9" descr="logo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8950"/>
            <a:ext cx="1412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7" name="Line 5"/>
          <p:cNvSpPr>
            <a:spLocks noChangeShapeType="1"/>
          </p:cNvSpPr>
          <p:nvPr/>
        </p:nvSpPr>
        <p:spPr bwMode="auto">
          <a:xfrm>
            <a:off x="1412875" y="0"/>
            <a:ext cx="0" cy="9906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8678" name="Text Box 7"/>
          <p:cNvSpPr txBox="1">
            <a:spLocks noChangeArrowheads="1"/>
          </p:cNvSpPr>
          <p:nvPr/>
        </p:nvSpPr>
        <p:spPr bwMode="auto">
          <a:xfrm>
            <a:off x="115888" y="1065213"/>
            <a:ext cx="1152525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400" b="1">
                <a:latin typeface="Verdana" pitchFamily="34" charset="0"/>
              </a:rPr>
              <a:t>Centro de Estudos de Saúde Coletiva do ABC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800">
                <a:latin typeface="Verdana" pitchFamily="34" charset="0"/>
              </a:rPr>
              <a:t>Desde 2000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1628775" y="273050"/>
            <a:ext cx="4824413" cy="3683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endParaRPr lang="pt-BR" dirty="0"/>
          </a:p>
        </p:txBody>
      </p:sp>
      <p:sp>
        <p:nvSpPr>
          <p:cNvPr id="19480" name="Rectangle 10"/>
          <p:cNvSpPr>
            <a:spLocks noChangeArrowheads="1"/>
          </p:cNvSpPr>
          <p:nvPr/>
        </p:nvSpPr>
        <p:spPr bwMode="auto">
          <a:xfrm>
            <a:off x="1484312" y="344488"/>
            <a:ext cx="5322887" cy="899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tabLst>
                <a:tab pos="1304925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tabLst>
                <a:tab pos="1304925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tabLst>
                <a:tab pos="1304925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pt-BR" altLang="pt-BR" sz="12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QUALIFICAÇÃO PARA RECEPCIONISTAS E OFICIAIS ADMINISTRATIVOS DA REDE DE SAÚDE 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  <a:defRPr/>
            </a:pPr>
            <a:endParaRPr lang="pt-BR" altLang="pt-BR" sz="1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  <a:defRPr/>
            </a:pPr>
            <a:r>
              <a:rPr lang="pt-BR" alt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Carga Horária:</a:t>
            </a: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160 horas (80 presenciais e 80 dispersão local)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  <a:defRPr/>
            </a:pPr>
            <a:r>
              <a:rPr lang="pt-BR" alt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Público: </a:t>
            </a: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Agentes administrativos da rede ser serviços de saúde do município.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  <a:defRPr/>
            </a:pPr>
            <a:r>
              <a:rPr lang="pt-BR" alt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Objetivos:</a:t>
            </a: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/>
            </a:pP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Contribuir no processo de qualificação dos profissionais da rede de SBC com foco nos Princípios e Diretrizes do SUS, diretrizes da Política Nacional de Humanização, Documentos Norteadores Nacionais e Municipais e Competências necessárias para a função de recepcionista e oficial administrativo do SUS de SBC;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/>
            </a:pP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formação está ancorada na Metodologia Ativa, uma vez que o curso adota como pressuposto básico a participação, o desenvolvimento de processos reflexivos e críticos;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/>
            </a:pP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prática pedagógica do curso privilegia sempre a articulação entre teoria e prática, buscando associar a aprendizagem à reflexão e análise de problemas concretos que façam parte da experiência de trabalho dos atores envolvidos.</a:t>
            </a:r>
          </a:p>
          <a:p>
            <a:pPr>
              <a:lnSpc>
                <a:spcPct val="150000"/>
              </a:lnSpc>
              <a:buNone/>
            </a:pPr>
            <a:r>
              <a:rPr lang="pt-BR" alt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Metodologia:</a:t>
            </a: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Metodologia Ativa. Visando prática pedagógica do curso privilegiará sempre a articulação entre teoria e prática, buscando associar a aprendizagem à reflexão e análise de problemas concretos que façam parte da experiência de trabalho dos atores envolvidos.</a:t>
            </a:r>
          </a:p>
          <a:p>
            <a:pPr>
              <a:lnSpc>
                <a:spcPct val="150000"/>
              </a:lnSpc>
              <a:buNone/>
            </a:pPr>
            <a:endParaRPr lang="pt-BR" altLang="pt-BR" sz="1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  <a:defRPr/>
            </a:pPr>
            <a:r>
              <a:rPr lang="pt-BR" alt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Avaliação: </a:t>
            </a: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Contínua de aplicação de conteúdos e práticas de dispersão; frequência mínima de 80%.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  <a:defRPr/>
            </a:pPr>
            <a:r>
              <a:rPr lang="pt-BR" alt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Conteúdo Programático: </a:t>
            </a:r>
          </a:p>
          <a:p>
            <a:pPr algn="just"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EIXO COMUM</a:t>
            </a:r>
          </a:p>
          <a:p>
            <a:pPr algn="just"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900113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1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 direito à Saúde: O SUS no Brasil </a:t>
            </a:r>
          </a:p>
          <a:p>
            <a:pPr algn="just"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900113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2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 processo de Saúde e O SUS em rede</a:t>
            </a:r>
          </a:p>
          <a:p>
            <a:pPr algn="just"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900113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3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Humanização em saúde</a:t>
            </a:r>
          </a:p>
          <a:p>
            <a:pPr algn="just"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900113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4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Diretrizes das Políticas de Saúde </a:t>
            </a:r>
          </a:p>
          <a:p>
            <a:pPr algn="just"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EIXO ESPECÍFICO</a:t>
            </a:r>
          </a:p>
          <a:p>
            <a:pPr algn="just"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1 - 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informação em saúde e os principais sistemas de informação</a:t>
            </a:r>
          </a:p>
          <a:p>
            <a:pPr algn="just"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2 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 Processos regulatórios no SUS</a:t>
            </a:r>
            <a:endParaRPr lang="pt-BR" altLang="pt-BR" sz="1100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10" name="Picture 4" descr="logo_fmab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8" y="8928224"/>
            <a:ext cx="1079500" cy="849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116632" y="6465168"/>
            <a:ext cx="1152525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100" b="1" dirty="0">
                <a:latin typeface="Verdana" pitchFamily="34" charset="0"/>
              </a:rPr>
              <a:t>Parcerias:</a:t>
            </a:r>
            <a:endParaRPr lang="pt-BR" altLang="pt-BR" sz="600" dirty="0">
              <a:latin typeface="Verdana" pitchFamily="34" charset="0"/>
            </a:endParaRPr>
          </a:p>
        </p:txBody>
      </p:sp>
      <p:pic>
        <p:nvPicPr>
          <p:cNvPr id="12" name="Picture 1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30" y="6897216"/>
            <a:ext cx="1240138" cy="75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Imagem 12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68" y="7905328"/>
            <a:ext cx="1260000" cy="756000"/>
          </a:xfrm>
          <a:prstGeom prst="rect">
            <a:avLst/>
          </a:prstGeom>
        </p:spPr>
      </p:pic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4914900" y="9432000"/>
            <a:ext cx="1600200" cy="360000"/>
          </a:xfrm>
        </p:spPr>
        <p:txBody>
          <a:bodyPr/>
          <a:lstStyle/>
          <a:p>
            <a:pPr>
              <a:defRPr/>
            </a:pPr>
            <a:fld id="{0317E7DE-19BA-4EA8-A494-6345CBCC6996}" type="slidenum">
              <a:rPr lang="pt-BR" smtClean="0"/>
              <a:pPr>
                <a:defRPr/>
              </a:pPr>
              <a:t>26</a:t>
            </a:fld>
            <a:endParaRPr lang="pt-BR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logo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513" y="4305300"/>
            <a:ext cx="5373687" cy="173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699" name="Picture 9" descr="logo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8950"/>
            <a:ext cx="1412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0" name="Picture 4" descr="logo_fmab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8" y="8913813"/>
            <a:ext cx="1079500" cy="849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1" name="Line 5"/>
          <p:cNvSpPr>
            <a:spLocks noChangeShapeType="1"/>
          </p:cNvSpPr>
          <p:nvPr/>
        </p:nvSpPr>
        <p:spPr bwMode="auto">
          <a:xfrm>
            <a:off x="1412875" y="0"/>
            <a:ext cx="0" cy="9906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9702" name="Text Box 7"/>
          <p:cNvSpPr txBox="1">
            <a:spLocks noChangeArrowheads="1"/>
          </p:cNvSpPr>
          <p:nvPr/>
        </p:nvSpPr>
        <p:spPr bwMode="auto">
          <a:xfrm>
            <a:off x="115888" y="1065213"/>
            <a:ext cx="1152525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400" b="1">
                <a:latin typeface="Verdana" pitchFamily="34" charset="0"/>
              </a:rPr>
              <a:t>Centro de Estudos de Saúde Coletiva do ABC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800">
                <a:latin typeface="Verdana" pitchFamily="34" charset="0"/>
              </a:rPr>
              <a:t>Desde 2000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1628775" y="273050"/>
            <a:ext cx="4824413" cy="3683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endParaRPr lang="pt-BR" dirty="0"/>
          </a:p>
        </p:txBody>
      </p:sp>
      <p:sp>
        <p:nvSpPr>
          <p:cNvPr id="19480" name="Rectangle 10"/>
          <p:cNvSpPr>
            <a:spLocks noChangeArrowheads="1"/>
          </p:cNvSpPr>
          <p:nvPr/>
        </p:nvSpPr>
        <p:spPr bwMode="auto">
          <a:xfrm>
            <a:off x="1484312" y="344488"/>
            <a:ext cx="5322887" cy="899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tabLst>
                <a:tab pos="1304925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tabLst>
                <a:tab pos="1304925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tabLst>
                <a:tab pos="1304925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pt-BR" altLang="pt-BR" sz="12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RCAA – REGULAÇÃO, CONTROLE, AVALIAÇÃO E AUDITORIA DO SUS</a:t>
            </a:r>
          </a:p>
          <a:p>
            <a:pPr algn="ctr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  <a:defRPr/>
            </a:pPr>
            <a:endParaRPr lang="pt-BR" altLang="pt-BR" sz="12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  <a:defRPr/>
            </a:pPr>
            <a:r>
              <a:rPr lang="pt-BR" alt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Carga Horária: </a:t>
            </a: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64 horas / 15 dias. 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  <a:defRPr/>
            </a:pPr>
            <a:endParaRPr lang="pt-BR" altLang="pt-BR" sz="1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  <a:defRPr/>
            </a:pPr>
            <a:r>
              <a:rPr lang="pt-BR" alt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Público: </a:t>
            </a: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Profissionais de saúde.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  <a:defRPr/>
            </a:pPr>
            <a:endParaRPr lang="pt-BR" altLang="pt-BR" sz="1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  <a:defRPr/>
            </a:pPr>
            <a:r>
              <a:rPr lang="pt-BR" alt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Objetivos:</a:t>
            </a: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/>
            </a:pP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 Curso tem como objetivo principal a transformação das práticas nas áreas de regulação, controle, avaliação e auditoria, incorporando saberes e adequando-se às atuais necessidades da gestão do SUS.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/>
            </a:pPr>
            <a:endParaRPr lang="pt-BR" altLang="pt-BR" sz="1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  <a:defRPr/>
            </a:pPr>
            <a:r>
              <a:rPr lang="pt-BR" alt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Metodologia: </a:t>
            </a: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Ativa. Aplicação de conteúdos por material didático e encontros em pequenos grupos para desenvolvimento e troca pedagógica.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  <a:defRPr/>
            </a:pPr>
            <a:endParaRPr lang="pt-BR" altLang="pt-BR" sz="1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  <a:defRPr/>
            </a:pPr>
            <a:r>
              <a:rPr lang="pt-BR" alt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Avaliação: </a:t>
            </a: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Critério de notas e frequência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  <a:defRPr/>
            </a:pPr>
            <a:endParaRPr lang="pt-BR" altLang="pt-BR" sz="1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  <a:defRPr/>
            </a:pPr>
            <a:r>
              <a:rPr lang="pt-BR" alt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Conteúdo Programático: 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900113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1 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SISTEMA ÚNICO DE SAÚDE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900113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2  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REGULAÇÃO DO SUS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900113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3  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CONTROLE E AVALIAÇÃO DO SUS (Atividades de dispersão)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900113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4  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AUDITORIA DO SUS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defRPr/>
            </a:pPr>
            <a:endParaRPr lang="pt-BR" sz="1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defRPr/>
            </a:pPr>
            <a:endParaRPr lang="pt-BR" sz="1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defRPr/>
            </a:pPr>
            <a:endParaRPr lang="pt-BR" sz="1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defRPr/>
            </a:pPr>
            <a:endParaRPr lang="pt-BR" sz="1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defRPr/>
            </a:pPr>
            <a:endParaRPr lang="pt-BR" sz="1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defRPr/>
            </a:pPr>
            <a:endParaRPr lang="pt-BR" sz="1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defRPr/>
            </a:pPr>
            <a:endParaRPr lang="pt-BR" sz="1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defRPr/>
            </a:pPr>
            <a:endParaRPr lang="pt-BR" sz="1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116632" y="8461647"/>
            <a:ext cx="1152525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100" b="1" dirty="0">
                <a:latin typeface="Verdana" pitchFamily="34" charset="0"/>
              </a:rPr>
              <a:t>Parceria:</a:t>
            </a:r>
            <a:endParaRPr lang="pt-BR" altLang="pt-BR" sz="600" dirty="0">
              <a:latin typeface="Verdana" pitchFamily="34" charset="0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4914900" y="9432000"/>
            <a:ext cx="1600200" cy="360000"/>
          </a:xfrm>
        </p:spPr>
        <p:txBody>
          <a:bodyPr/>
          <a:lstStyle/>
          <a:p>
            <a:pPr>
              <a:defRPr/>
            </a:pPr>
            <a:fld id="{0317E7DE-19BA-4EA8-A494-6345CBCC6996}" type="slidenum">
              <a:rPr lang="pt-BR" smtClean="0"/>
              <a:pPr>
                <a:defRPr/>
              </a:pPr>
              <a:t>27</a:t>
            </a:fld>
            <a:endParaRPr lang="pt-BR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logo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513" y="4305300"/>
            <a:ext cx="5373687" cy="173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3" name="Picture 9" descr="logo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8950"/>
            <a:ext cx="1412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4" name="Picture 4" descr="logo_fmab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8" y="8913813"/>
            <a:ext cx="1079500" cy="849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5" name="Line 5"/>
          <p:cNvSpPr>
            <a:spLocks noChangeShapeType="1"/>
          </p:cNvSpPr>
          <p:nvPr/>
        </p:nvSpPr>
        <p:spPr bwMode="auto">
          <a:xfrm>
            <a:off x="1412875" y="0"/>
            <a:ext cx="0" cy="9906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0726" name="Text Box 7"/>
          <p:cNvSpPr txBox="1">
            <a:spLocks noChangeArrowheads="1"/>
          </p:cNvSpPr>
          <p:nvPr/>
        </p:nvSpPr>
        <p:spPr bwMode="auto">
          <a:xfrm>
            <a:off x="115888" y="1065213"/>
            <a:ext cx="1152525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400" b="1">
                <a:latin typeface="Verdana" pitchFamily="34" charset="0"/>
              </a:rPr>
              <a:t>Centro de Estudos de Saúde Coletiva do ABC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800">
                <a:latin typeface="Verdana" pitchFamily="34" charset="0"/>
              </a:rPr>
              <a:t>Desde 2000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1628775" y="273050"/>
            <a:ext cx="4824413" cy="3683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endParaRPr lang="pt-BR" dirty="0"/>
          </a:p>
        </p:txBody>
      </p:sp>
      <p:sp>
        <p:nvSpPr>
          <p:cNvPr id="19480" name="Rectangle 10"/>
          <p:cNvSpPr>
            <a:spLocks noChangeArrowheads="1"/>
          </p:cNvSpPr>
          <p:nvPr/>
        </p:nvSpPr>
        <p:spPr bwMode="auto">
          <a:xfrm>
            <a:off x="1484312" y="344488"/>
            <a:ext cx="5322887" cy="899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tabLst>
                <a:tab pos="1304925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tabLst>
                <a:tab pos="1304925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tabLst>
                <a:tab pos="1304925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pt-BR" altLang="pt-BR" sz="12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SAÚDE DA FAMÍLIA</a:t>
            </a:r>
          </a:p>
          <a:p>
            <a:pPr algn="ctr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  <a:defRPr/>
            </a:pPr>
            <a:endParaRPr lang="pt-BR" altLang="pt-BR" sz="12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  <a:defRPr/>
            </a:pPr>
            <a:r>
              <a:rPr lang="pt-BR" alt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Carga Horária: </a:t>
            </a: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120 horas / 3 meses. 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  <a:defRPr/>
            </a:pPr>
            <a:endParaRPr lang="pt-BR" altLang="pt-BR" sz="1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  <a:defRPr/>
            </a:pPr>
            <a:r>
              <a:rPr lang="pt-BR" alt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Público: </a:t>
            </a: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Profissionais de saúde de nível superior.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  <a:defRPr/>
            </a:pPr>
            <a:endParaRPr lang="pt-BR" altLang="pt-BR" sz="1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  <a:defRPr/>
            </a:pPr>
            <a:r>
              <a:rPr lang="pt-BR" alt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Objetivos:</a:t>
            </a: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/>
            </a:pP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Promover o aperfeiçoamento dos profissionais de saúde visando ampliar a qualificação da atenção à saúde da população e, por conseguinte, garantir maior resolubilidade da assistência prestada. 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/>
            </a:pPr>
            <a:endParaRPr lang="pt-BR" altLang="pt-BR" sz="1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pt-BR" alt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Metodologia: </a:t>
            </a: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Ativa. Aplicação de conteúdos por material didático e encontros em pequenos grupos para desenvolvimento e troca pedagógica.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  <a:defRPr/>
            </a:pPr>
            <a:endParaRPr lang="pt-BR" altLang="pt-BR" sz="1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pt-BR" alt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Avaliação: </a:t>
            </a: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Critério de notas e frequência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  <a:defRPr/>
            </a:pPr>
            <a:endParaRPr lang="pt-BR" altLang="pt-BR" sz="1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  <a:defRPr/>
            </a:pPr>
            <a:r>
              <a:rPr lang="pt-BR" alt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Conteúdo Programático: 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1074738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I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Cuidado à saúde da Mulher 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1074738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II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Cuidado à Saúde da Criança e do Adolescente 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1074738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III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Cuidado à Saúde do Adulto 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1074738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IV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Cuidado à Saúde do Idoso 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1074738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V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Cuidado à Saúde Mental 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1074738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VI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Cuidado à Saúde nas Urgências e Emergências 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1074738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VII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Orientação e Elaboração de Projetos de Intervenção</a:t>
            </a:r>
            <a:endParaRPr lang="pt-BR" sz="1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defRPr/>
            </a:pPr>
            <a:endParaRPr lang="pt-BR" sz="1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defRPr/>
            </a:pPr>
            <a:endParaRPr lang="pt-BR" sz="1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defRPr/>
            </a:pPr>
            <a:endParaRPr lang="pt-BR" sz="1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defRPr/>
            </a:pPr>
            <a:endParaRPr lang="pt-BR" sz="1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defRPr/>
            </a:pPr>
            <a:endParaRPr lang="pt-BR" sz="1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defRPr/>
            </a:pPr>
            <a:endParaRPr lang="pt-BR" sz="1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defRPr/>
            </a:pPr>
            <a:endParaRPr lang="pt-BR" sz="1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defRPr/>
            </a:pPr>
            <a:endParaRPr lang="pt-BR" sz="1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116632" y="8461647"/>
            <a:ext cx="1152525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100" b="1" dirty="0">
                <a:latin typeface="Verdana" pitchFamily="34" charset="0"/>
              </a:rPr>
              <a:t>Parceria:</a:t>
            </a:r>
            <a:endParaRPr lang="pt-BR" altLang="pt-BR" sz="600" dirty="0">
              <a:latin typeface="Verdana" pitchFamily="34" charset="0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4914900" y="9432000"/>
            <a:ext cx="1600200" cy="360000"/>
          </a:xfrm>
        </p:spPr>
        <p:txBody>
          <a:bodyPr/>
          <a:lstStyle/>
          <a:p>
            <a:pPr>
              <a:defRPr/>
            </a:pPr>
            <a:fld id="{0317E7DE-19BA-4EA8-A494-6345CBCC6996}" type="slidenum">
              <a:rPr lang="pt-BR" smtClean="0"/>
              <a:pPr>
                <a:defRPr/>
              </a:pPr>
              <a:t>28</a:t>
            </a:fld>
            <a:endParaRPr lang="pt-BR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logo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513" y="4305300"/>
            <a:ext cx="5373687" cy="173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1" name="Picture 9" descr="logo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8950"/>
            <a:ext cx="1412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2" name="Picture 4" descr="logo_fmab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8" y="8913813"/>
            <a:ext cx="1079500" cy="849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3" name="Line 5"/>
          <p:cNvSpPr>
            <a:spLocks noChangeShapeType="1"/>
          </p:cNvSpPr>
          <p:nvPr/>
        </p:nvSpPr>
        <p:spPr bwMode="auto">
          <a:xfrm>
            <a:off x="1412875" y="0"/>
            <a:ext cx="0" cy="9906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2774" name="Text Box 7"/>
          <p:cNvSpPr txBox="1">
            <a:spLocks noChangeArrowheads="1"/>
          </p:cNvSpPr>
          <p:nvPr/>
        </p:nvSpPr>
        <p:spPr bwMode="auto">
          <a:xfrm>
            <a:off x="115888" y="1065213"/>
            <a:ext cx="1152525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400" b="1">
                <a:latin typeface="Verdana" pitchFamily="34" charset="0"/>
              </a:rPr>
              <a:t>Centro de Estudos de Saúde Coletiva do ABC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800">
                <a:latin typeface="Verdana" pitchFamily="34" charset="0"/>
              </a:rPr>
              <a:t>Desde 2000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1628775" y="273050"/>
            <a:ext cx="4824413" cy="3683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endParaRPr lang="pt-BR" dirty="0"/>
          </a:p>
        </p:txBody>
      </p:sp>
      <p:sp>
        <p:nvSpPr>
          <p:cNvPr id="19480" name="Rectangle 10"/>
          <p:cNvSpPr>
            <a:spLocks noChangeArrowheads="1"/>
          </p:cNvSpPr>
          <p:nvPr/>
        </p:nvSpPr>
        <p:spPr bwMode="auto">
          <a:xfrm>
            <a:off x="1484312" y="344488"/>
            <a:ext cx="5322887" cy="899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tabLst>
                <a:tab pos="1304925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tabLst>
                <a:tab pos="1304925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tabLst>
                <a:tab pos="1304925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pt-BR" altLang="pt-BR" sz="12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SAÚDE MENTAL</a:t>
            </a:r>
          </a:p>
          <a:p>
            <a:pPr algn="ctr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  <a:defRPr/>
            </a:pPr>
            <a:endParaRPr lang="pt-BR" altLang="pt-BR" sz="12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  <a:defRPr/>
            </a:pPr>
            <a:r>
              <a:rPr lang="pt-BR" alt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Carga Horária: </a:t>
            </a: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145 horas / 3 meses. 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  <a:defRPr/>
            </a:pPr>
            <a:endParaRPr lang="pt-BR" altLang="pt-BR" sz="1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  <a:defRPr/>
            </a:pPr>
            <a:r>
              <a:rPr lang="pt-BR" alt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Público: </a:t>
            </a: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Profissionais de saúde de nível superior.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  <a:defRPr/>
            </a:pPr>
            <a:endParaRPr lang="pt-BR" altLang="pt-BR" sz="1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  <a:defRPr/>
            </a:pPr>
            <a:r>
              <a:rPr lang="pt-BR" alt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Objetivos:</a:t>
            </a: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/>
            </a:pP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Favorecer a emergência, a elaboração e o desenvolvimento de conhecimentos oriundos das práticas em saúde/saúde mental na rede de saúde; 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/>
            </a:pP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Consolidar e ampliar o repertório de ferramentas teórico-técnicas para a produção do cuidado em saúde mental.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  <a:defRPr/>
            </a:pPr>
            <a:endParaRPr lang="pt-BR" altLang="pt-BR" sz="1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  <a:defRPr/>
            </a:pPr>
            <a:r>
              <a:rPr lang="pt-BR" alt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Metodologia: </a:t>
            </a: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Ativa.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None/>
              <a:defRPr/>
            </a:pPr>
            <a:endParaRPr lang="pt-BR" altLang="pt-BR" sz="1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pt-BR" alt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Avaliação: </a:t>
            </a: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Critério de notas e frequência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  <a:defRPr/>
            </a:pPr>
            <a:endParaRPr lang="pt-BR" altLang="pt-BR" sz="1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  <a:defRPr/>
            </a:pPr>
            <a:r>
              <a:rPr lang="pt-BR" alt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Conteúdo Programático: 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1074738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I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Cuidado em saúde mental de adultos 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1074738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II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Cuidado em Saúde Mental Infância/adolescência  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1074738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III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Cuidado em Saúde Mental, Álcool e Outras drogas / Redução 	de Danos 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1074738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IV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Atenção básica 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1074738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MÓDULO V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Orientação e Elaboração  de Projetos de Intervenção</a:t>
            </a:r>
            <a:endParaRPr lang="pt-BR" sz="1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defRPr/>
            </a:pPr>
            <a:endParaRPr lang="pt-BR" sz="1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defRPr/>
            </a:pPr>
            <a:endParaRPr lang="pt-BR" sz="1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defRPr/>
            </a:pPr>
            <a:endParaRPr lang="pt-BR" sz="1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defRPr/>
            </a:pPr>
            <a:endParaRPr lang="pt-BR" sz="1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defRPr/>
            </a:pPr>
            <a:endParaRPr lang="pt-BR" sz="1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defRPr/>
            </a:pPr>
            <a:endParaRPr lang="pt-BR" sz="1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116632" y="8461647"/>
            <a:ext cx="115252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100" b="1" dirty="0">
                <a:latin typeface="Verdana" pitchFamily="34" charset="0"/>
              </a:rPr>
              <a:t>Parceria</a:t>
            </a:r>
            <a:r>
              <a:rPr lang="pt-BR" altLang="pt-BR" sz="1400" b="1" dirty="0">
                <a:latin typeface="Verdana" pitchFamily="34" charset="0"/>
              </a:rPr>
              <a:t>:</a:t>
            </a:r>
            <a:endParaRPr lang="pt-BR" altLang="pt-BR" sz="800" dirty="0">
              <a:latin typeface="Verdana" pitchFamily="34" charset="0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4914900" y="9432000"/>
            <a:ext cx="1600200" cy="360000"/>
          </a:xfrm>
        </p:spPr>
        <p:txBody>
          <a:bodyPr/>
          <a:lstStyle/>
          <a:p>
            <a:pPr>
              <a:defRPr/>
            </a:pPr>
            <a:fld id="{0317E7DE-19BA-4EA8-A494-6345CBCC6996}" type="slidenum">
              <a:rPr lang="pt-BR" smtClean="0"/>
              <a:pPr>
                <a:defRPr/>
              </a:pPr>
              <a:t>29</a:t>
            </a:fld>
            <a:endParaRPr lang="pt-BR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logo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513" y="4305300"/>
            <a:ext cx="5373687" cy="173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5" name="Picture 9" descr="logo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8950"/>
            <a:ext cx="1412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6" name="Picture 4" descr="logo_fmab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8" y="8913813"/>
            <a:ext cx="1079500" cy="849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7" name="Line 5"/>
          <p:cNvSpPr>
            <a:spLocks noChangeShapeType="1"/>
          </p:cNvSpPr>
          <p:nvPr/>
        </p:nvSpPr>
        <p:spPr bwMode="auto">
          <a:xfrm>
            <a:off x="1412875" y="0"/>
            <a:ext cx="0" cy="9906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3798" name="Text Box 7"/>
          <p:cNvSpPr txBox="1">
            <a:spLocks noChangeArrowheads="1"/>
          </p:cNvSpPr>
          <p:nvPr/>
        </p:nvSpPr>
        <p:spPr bwMode="auto">
          <a:xfrm>
            <a:off x="115888" y="1065213"/>
            <a:ext cx="1152525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400" b="1">
                <a:latin typeface="Verdana" pitchFamily="34" charset="0"/>
              </a:rPr>
              <a:t>Centro de Estudos de Saúde Coletiva do ABC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800">
                <a:latin typeface="Verdana" pitchFamily="34" charset="0"/>
              </a:rPr>
              <a:t>Desde 2000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1628775" y="273050"/>
            <a:ext cx="4824413" cy="3683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endParaRPr lang="pt-BR" dirty="0"/>
          </a:p>
        </p:txBody>
      </p:sp>
      <p:sp>
        <p:nvSpPr>
          <p:cNvPr id="19480" name="Rectangle 10"/>
          <p:cNvSpPr>
            <a:spLocks noChangeArrowheads="1"/>
          </p:cNvSpPr>
          <p:nvPr/>
        </p:nvSpPr>
        <p:spPr bwMode="auto">
          <a:xfrm>
            <a:off x="1484312" y="344488"/>
            <a:ext cx="5322887" cy="899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tabLst>
                <a:tab pos="1304925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tabLst>
                <a:tab pos="1304925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tabLst>
                <a:tab pos="1304925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pt-BR" altLang="pt-BR" sz="12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TODA CRIANÇA NASCE PARA SER FELIZ</a:t>
            </a:r>
          </a:p>
          <a:p>
            <a:pPr algn="ctr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  <a:defRPr/>
            </a:pPr>
            <a:endParaRPr lang="pt-BR" altLang="pt-BR" sz="12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  <a:defRPr/>
            </a:pPr>
            <a:r>
              <a:rPr lang="pt-BR" alt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Carga Horária: </a:t>
            </a: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80 horas.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  <a:defRPr/>
            </a:pPr>
            <a:endParaRPr lang="pt-BR" altLang="pt-BR" sz="1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  <a:defRPr/>
            </a:pPr>
            <a:r>
              <a:rPr lang="pt-BR" alt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Público: </a:t>
            </a: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Grupo de gestantes e familiares.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  <a:defRPr/>
            </a:pPr>
            <a:endParaRPr lang="pt-BR" altLang="pt-BR" sz="1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  <a:defRPr/>
            </a:pPr>
            <a:r>
              <a:rPr lang="pt-BR" alt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Objetivos:</a:t>
            </a: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/>
            </a:pP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Criar um ambiente político e social para a redução das mortalidades infantil, na infância e materna;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/>
            </a:pP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Contribuir para a redução das taxas de mortalidade infantil e na infância, por causas evitáveis, nos municípios selecionados.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/>
            </a:pP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Contribuir com o fortalecimento de políticas públicas locais de redução das mortalidades infantil, na infância e materna em municípios de pequeno porte.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  <a:defRPr/>
            </a:pPr>
            <a:endParaRPr lang="pt-BR" altLang="pt-BR" sz="1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  <a:defRPr/>
            </a:pPr>
            <a:r>
              <a:rPr lang="pt-BR" alt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Metodologia: </a:t>
            </a: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Prática e Participativa. Aplicação de Capacitações, promovendo oficinas que procurem aproximar o “como deveria ser” (marcos legais e diretrizes dos programas públicos), a realidade local (inclusive  dificuldades e limites da rede de saúde municipal) e a experiência/vivência dos envolvidos.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  <a:defRPr/>
            </a:pPr>
            <a:endParaRPr lang="pt-BR" altLang="pt-BR" sz="1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  <a:defRPr/>
            </a:pPr>
            <a:r>
              <a:rPr lang="pt-BR" alt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Avaliação: </a:t>
            </a: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Critério de adesão, criação de grupos, frequência de usuários.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  <a:defRPr/>
            </a:pPr>
            <a:endParaRPr lang="pt-BR" altLang="pt-BR" sz="1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  <a:defRPr/>
            </a:pPr>
            <a:r>
              <a:rPr lang="pt-BR" alt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Conteúdo Programático: </a:t>
            </a:r>
            <a:endParaRPr lang="pt-BR" sz="1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900113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Oficina 1 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Oficina materno-infantil</a:t>
            </a: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	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900113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Oficina 2 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Conhecendo os serviços SUS e sua Rede local	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900113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Oficina 3 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Importância do pré-natal e acompanhamento familiar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900113" algn="l"/>
              </a:tabLst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Oficina 4 	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Encontro sobre o aleitamento materno</a:t>
            </a: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		</a:t>
            </a: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defRPr/>
            </a:pPr>
            <a:endParaRPr lang="pt-BR" sz="1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buFontTx/>
              <a:buNone/>
              <a:defRPr/>
            </a:pPr>
            <a:endParaRPr lang="pt-BR" sz="1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116632" y="7329264"/>
            <a:ext cx="1152525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100" b="1" dirty="0">
                <a:latin typeface="Verdana" pitchFamily="34" charset="0"/>
              </a:rPr>
              <a:t>Parcerias:</a:t>
            </a:r>
            <a:endParaRPr lang="pt-BR" altLang="pt-BR" sz="600" dirty="0">
              <a:latin typeface="Verdana" pitchFamily="34" charset="0"/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32" y="7761312"/>
            <a:ext cx="1166455" cy="789072"/>
          </a:xfrm>
          <a:prstGeom prst="rect">
            <a:avLst/>
          </a:prstGeom>
        </p:spPr>
      </p:pic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4914900" y="9432000"/>
            <a:ext cx="1600200" cy="360000"/>
          </a:xfrm>
        </p:spPr>
        <p:txBody>
          <a:bodyPr/>
          <a:lstStyle/>
          <a:p>
            <a:pPr>
              <a:defRPr/>
            </a:pPr>
            <a:fld id="{0317E7DE-19BA-4EA8-A494-6345CBCC6996}" type="slidenum">
              <a:rPr lang="pt-BR" smtClean="0"/>
              <a:pPr>
                <a:defRPr/>
              </a:pPr>
              <a:t>30</a:t>
            </a:fld>
            <a:endParaRPr lang="pt-BR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logo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513" y="4305300"/>
            <a:ext cx="5373687" cy="173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19" name="Picture 9" descr="logo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8950"/>
            <a:ext cx="1412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0" name="Picture 4" descr="logo_fmab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8" y="8913813"/>
            <a:ext cx="1079500" cy="849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1" name="Line 5"/>
          <p:cNvSpPr>
            <a:spLocks noChangeShapeType="1"/>
          </p:cNvSpPr>
          <p:nvPr/>
        </p:nvSpPr>
        <p:spPr bwMode="auto">
          <a:xfrm>
            <a:off x="1412875" y="0"/>
            <a:ext cx="0" cy="9906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4822" name="Text Box 7"/>
          <p:cNvSpPr txBox="1">
            <a:spLocks noChangeArrowheads="1"/>
          </p:cNvSpPr>
          <p:nvPr/>
        </p:nvSpPr>
        <p:spPr bwMode="auto">
          <a:xfrm>
            <a:off x="115888" y="1065213"/>
            <a:ext cx="1152525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400" b="1">
                <a:latin typeface="Verdana" pitchFamily="34" charset="0"/>
              </a:rPr>
              <a:t>Centro de Estudos de Saúde Coletiva do ABC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800">
                <a:latin typeface="Verdana" pitchFamily="34" charset="0"/>
              </a:rPr>
              <a:t>Desde 2000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1628775" y="273050"/>
            <a:ext cx="4824413" cy="3683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endParaRPr lang="pt-BR" dirty="0"/>
          </a:p>
        </p:txBody>
      </p:sp>
      <p:sp>
        <p:nvSpPr>
          <p:cNvPr id="10" name="Retângulo 9"/>
          <p:cNvSpPr/>
          <p:nvPr/>
        </p:nvSpPr>
        <p:spPr>
          <a:xfrm>
            <a:off x="1935907" y="3584848"/>
            <a:ext cx="4398961" cy="30469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pt-BR" sz="4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pPr algn="ctr">
              <a:defRPr/>
            </a:pPr>
            <a:r>
              <a:rPr lang="pt-BR" sz="4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ASSESSORIA</a:t>
            </a:r>
          </a:p>
          <a:p>
            <a:pPr algn="ctr">
              <a:defRPr/>
            </a:pPr>
            <a:r>
              <a:rPr lang="pt-BR" sz="4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</a:t>
            </a:r>
          </a:p>
          <a:p>
            <a:pPr algn="ctr">
              <a:defRPr/>
            </a:pPr>
            <a:r>
              <a:rPr lang="pt-BR" sz="4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consultoria</a:t>
            </a:r>
          </a:p>
          <a:p>
            <a:pPr algn="ctr">
              <a:defRPr/>
            </a:pPr>
            <a:endParaRPr lang="pt-BR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4914900" y="9432000"/>
            <a:ext cx="1600200" cy="360000"/>
          </a:xfrm>
        </p:spPr>
        <p:txBody>
          <a:bodyPr/>
          <a:lstStyle/>
          <a:p>
            <a:pPr>
              <a:defRPr/>
            </a:pPr>
            <a:fld id="{0317E7DE-19BA-4EA8-A494-6345CBCC6996}" type="slidenum">
              <a:rPr lang="pt-BR" smtClean="0"/>
              <a:pPr>
                <a:defRPr/>
              </a:pPr>
              <a:t>31</a:t>
            </a:fld>
            <a:endParaRPr lang="pt-BR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logo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513" y="4305300"/>
            <a:ext cx="5373687" cy="173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3" name="Picture 9" descr="logo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8950"/>
            <a:ext cx="1412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4" name="Picture 4" descr="logo_fmab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8" y="8913813"/>
            <a:ext cx="1079500" cy="849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5" name="Line 5"/>
          <p:cNvSpPr>
            <a:spLocks noChangeShapeType="1"/>
          </p:cNvSpPr>
          <p:nvPr/>
        </p:nvSpPr>
        <p:spPr bwMode="auto">
          <a:xfrm>
            <a:off x="1412875" y="0"/>
            <a:ext cx="0" cy="9906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5846" name="Text Box 7"/>
          <p:cNvSpPr txBox="1">
            <a:spLocks noChangeArrowheads="1"/>
          </p:cNvSpPr>
          <p:nvPr/>
        </p:nvSpPr>
        <p:spPr bwMode="auto">
          <a:xfrm>
            <a:off x="115888" y="1065213"/>
            <a:ext cx="1152525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400" b="1">
                <a:latin typeface="Verdana" pitchFamily="34" charset="0"/>
              </a:rPr>
              <a:t>Centro de Estudos de Saúde Coletiva do ABC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800">
                <a:latin typeface="Verdana" pitchFamily="34" charset="0"/>
              </a:rPr>
              <a:t>Desde 2000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1628775" y="273050"/>
            <a:ext cx="4824413" cy="3683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endParaRPr lang="pt-BR" dirty="0"/>
          </a:p>
        </p:txBody>
      </p:sp>
      <p:sp>
        <p:nvSpPr>
          <p:cNvPr id="19480" name="Rectangle 10"/>
          <p:cNvSpPr>
            <a:spLocks noChangeArrowheads="1"/>
          </p:cNvSpPr>
          <p:nvPr/>
        </p:nvSpPr>
        <p:spPr bwMode="auto">
          <a:xfrm>
            <a:off x="1484313" y="344488"/>
            <a:ext cx="5040312" cy="899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tabLst>
                <a:tab pos="1304925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tabLst>
                <a:tab pos="1304925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tabLst>
                <a:tab pos="1304925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pt-BR" altLang="pt-BR" sz="1200" b="1" u="sng" dirty="0">
                <a:latin typeface="Verdana" pitchFamily="34" charset="0"/>
                <a:ea typeface="Verdana" pitchFamily="34" charset="0"/>
                <a:cs typeface="Verdana" pitchFamily="34" charset="0"/>
              </a:rPr>
              <a:t>PROJETOS DE APOIO A AÇÕES DE PROGRAMAS DE SAÚDE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</a:pPr>
            <a:endParaRPr lang="pt-BR" altLang="pt-BR" sz="10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AutoNum type="arabicPeriod"/>
            </a:pPr>
            <a:r>
              <a:rPr lang="pt-BR" altLang="pt-BR" sz="1000" b="1" i="1" dirty="0">
                <a:latin typeface="Verdana" pitchFamily="34" charset="0"/>
                <a:ea typeface="Verdana" pitchFamily="34" charset="0"/>
                <a:cs typeface="Verdana" pitchFamily="34" charset="0"/>
              </a:rPr>
              <a:t>“CONHECER PARA INCLUIR” </a:t>
            </a:r>
            <a:r>
              <a:rPr lang="pt-BR" altLang="pt-BR" sz="10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– </a:t>
            </a: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Sensibilidade e potencialidades das organizações do movimento negro para a promoção da saúde e prevenção às DST/AIDS.</a:t>
            </a:r>
          </a:p>
          <a:p>
            <a:pPr algn="just" eaLnBrk="1" fontAlgn="b" hangingPunct="1">
              <a:lnSpc>
                <a:spcPct val="150000"/>
              </a:lnSpc>
              <a:spcBef>
                <a:spcPts val="600"/>
              </a:spcBef>
              <a:buFontTx/>
              <a:buNone/>
            </a:pP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Local: Município de Santo André</a:t>
            </a:r>
          </a:p>
          <a:p>
            <a:pPr algn="just" eaLnBrk="1" fontAlgn="b" hangingPunct="1">
              <a:lnSpc>
                <a:spcPct val="150000"/>
              </a:lnSpc>
              <a:spcBef>
                <a:spcPts val="600"/>
              </a:spcBef>
              <a:buFontTx/>
              <a:buNone/>
            </a:pPr>
            <a:r>
              <a:rPr lang="pt-BR" altLang="pt-BR" sz="1000" u="sng" dirty="0">
                <a:latin typeface="Verdana" pitchFamily="34" charset="0"/>
                <a:ea typeface="Verdana" pitchFamily="34" charset="0"/>
                <a:cs typeface="Verdana" pitchFamily="34" charset="0"/>
              </a:rPr>
              <a:t>Objetivo da Consultoria:</a:t>
            </a:r>
          </a:p>
          <a:p>
            <a:pPr algn="just" eaLnBrk="1" fontAlgn="b" hangingPunct="1">
              <a:lnSpc>
                <a:spcPct val="150000"/>
              </a:lnSpc>
              <a:spcBef>
                <a:spcPct val="0"/>
              </a:spcBef>
            </a:pP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 Coordenar o plano de trabalho integral da pesquisa.</a:t>
            </a:r>
          </a:p>
          <a:p>
            <a:pPr algn="just" eaLnBrk="1" fontAlgn="b" hangingPunct="1">
              <a:lnSpc>
                <a:spcPct val="150000"/>
              </a:lnSpc>
              <a:spcBef>
                <a:spcPct val="0"/>
              </a:spcBef>
            </a:pP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 Publicar os resultados.</a:t>
            </a:r>
          </a:p>
          <a:p>
            <a:pPr algn="just" eaLnBrk="1" fontAlgn="b" hangingPunct="1">
              <a:lnSpc>
                <a:spcPct val="150000"/>
              </a:lnSpc>
              <a:spcBef>
                <a:spcPct val="0"/>
              </a:spcBef>
            </a:pP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 Acompanhar a implantação do Comitê de Saúde da População negra.</a:t>
            </a:r>
          </a:p>
          <a:p>
            <a:pPr algn="just" eaLnBrk="1" fontAlgn="b" hangingPunct="1">
              <a:lnSpc>
                <a:spcPct val="150000"/>
              </a:lnSpc>
              <a:spcBef>
                <a:spcPct val="0"/>
              </a:spcBef>
            </a:pP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 Acompanhar a implantação do serviço.</a:t>
            </a:r>
          </a:p>
          <a:p>
            <a:pPr algn="just" eaLnBrk="1" fontAlgn="b" hangingPunct="1">
              <a:lnSpc>
                <a:spcPct val="150000"/>
              </a:lnSpc>
              <a:spcBef>
                <a:spcPts val="600"/>
              </a:spcBef>
              <a:buFontTx/>
              <a:buNone/>
            </a:pPr>
            <a:r>
              <a:rPr lang="pt-BR" altLang="pt-BR" sz="1000" u="sng" dirty="0">
                <a:latin typeface="Verdana" pitchFamily="34" charset="0"/>
                <a:ea typeface="Verdana" pitchFamily="34" charset="0"/>
                <a:cs typeface="Verdana" pitchFamily="34" charset="0"/>
              </a:rPr>
              <a:t>Objetivos do projeto:</a:t>
            </a:r>
          </a:p>
          <a:p>
            <a:pPr algn="just" eaLnBrk="1" fontAlgn="b" hangingPunct="1">
              <a:lnSpc>
                <a:spcPct val="150000"/>
              </a:lnSpc>
              <a:spcBef>
                <a:spcPct val="0"/>
              </a:spcBef>
              <a:buFont typeface="Symbol" pitchFamily="18" charset="2"/>
              <a:buChar char="-"/>
            </a:pP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 Mapear as entidades do movimento negro atuantes na região.</a:t>
            </a:r>
          </a:p>
          <a:p>
            <a:pPr algn="just" eaLnBrk="1" fontAlgn="b" hangingPunct="1">
              <a:lnSpc>
                <a:spcPct val="150000"/>
              </a:lnSpc>
              <a:spcBef>
                <a:spcPct val="0"/>
              </a:spcBef>
              <a:buFont typeface="Symbol" pitchFamily="18" charset="2"/>
              <a:buChar char="-"/>
            </a:pP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 Conhecer a agenda da saúde do movimento negro do ABC  paulista.</a:t>
            </a:r>
          </a:p>
          <a:p>
            <a:pPr algn="just" eaLnBrk="1" fontAlgn="b" hangingPunct="1">
              <a:lnSpc>
                <a:spcPct val="150000"/>
              </a:lnSpc>
              <a:spcBef>
                <a:spcPct val="0"/>
              </a:spcBef>
              <a:buFont typeface="Symbol" pitchFamily="18" charset="2"/>
              <a:buChar char="-"/>
            </a:pP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 Captar a percepção do movimento sobre a vulnerabilidade às DST/Aids da população negra.</a:t>
            </a:r>
          </a:p>
          <a:p>
            <a:pPr algn="just" eaLnBrk="1" fontAlgn="b" hangingPunct="1">
              <a:lnSpc>
                <a:spcPct val="150000"/>
              </a:lnSpc>
              <a:spcBef>
                <a:spcPts val="600"/>
              </a:spcBef>
              <a:buNone/>
            </a:pPr>
            <a:r>
              <a:rPr lang="pt-BR" altLang="pt-BR" sz="10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Parceria:</a:t>
            </a: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 Em colaboração com a UNESCO e o Programa Nacional de DST/Aids do Ministério da Saúde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</a:pPr>
            <a:endParaRPr lang="pt-BR" altLang="pt-BR" sz="10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AutoNum type="arabicPeriod" startAt="2"/>
            </a:pPr>
            <a:r>
              <a:rPr lang="pt-BR" altLang="pt-BR" sz="1000" b="1" i="1" dirty="0">
                <a:latin typeface="Verdana" pitchFamily="34" charset="0"/>
                <a:ea typeface="Verdana" pitchFamily="34" charset="0"/>
                <a:cs typeface="Verdana" pitchFamily="34" charset="0"/>
              </a:rPr>
              <a:t>“NÚCLEO DE PREVENÇÃO DAS VIOLÊNCIAS E PROMOÇÃO À SAÚDE”</a:t>
            </a:r>
            <a:endParaRPr lang="pt-BR" altLang="pt-BR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 eaLnBrk="1" fontAlgn="b" hangingPunct="1">
              <a:lnSpc>
                <a:spcPct val="150000"/>
              </a:lnSpc>
              <a:spcBef>
                <a:spcPts val="600"/>
              </a:spcBef>
              <a:buFontTx/>
              <a:buNone/>
            </a:pPr>
            <a:r>
              <a:rPr lang="pt-BR" altLang="pt-BR" sz="1000" u="sng" dirty="0">
                <a:latin typeface="Verdana" pitchFamily="34" charset="0"/>
                <a:ea typeface="Verdana" pitchFamily="34" charset="0"/>
                <a:cs typeface="Verdana" pitchFamily="34" charset="0"/>
              </a:rPr>
              <a:t>Objetivo da Consultoria:</a:t>
            </a:r>
          </a:p>
          <a:p>
            <a:pPr algn="just" eaLnBrk="1" fontAlgn="b" hangingPunct="1">
              <a:lnSpc>
                <a:spcPct val="150000"/>
              </a:lnSpc>
              <a:spcBef>
                <a:spcPct val="0"/>
              </a:spcBef>
            </a:pP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 Acompanhar a implantação do serviço.</a:t>
            </a:r>
          </a:p>
          <a:p>
            <a:pPr algn="just" eaLnBrk="1" fontAlgn="b" hangingPunct="1">
              <a:lnSpc>
                <a:spcPct val="150000"/>
              </a:lnSpc>
              <a:spcBef>
                <a:spcPct val="0"/>
              </a:spcBef>
            </a:pP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 Capacitar as equipes de trabalho.</a:t>
            </a:r>
          </a:p>
          <a:p>
            <a:pPr algn="just" eaLnBrk="1" fontAlgn="b" hangingPunct="1">
              <a:lnSpc>
                <a:spcPct val="150000"/>
              </a:lnSpc>
              <a:spcBef>
                <a:spcPct val="0"/>
              </a:spcBef>
            </a:pP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 Avaliar o desenvolvimento do projeto.</a:t>
            </a:r>
          </a:p>
          <a:p>
            <a:pPr algn="just" eaLnBrk="1" fontAlgn="b" hangingPunct="1">
              <a:lnSpc>
                <a:spcPct val="150000"/>
              </a:lnSpc>
              <a:spcBef>
                <a:spcPts val="600"/>
              </a:spcBef>
              <a:buFontTx/>
              <a:buNone/>
            </a:pPr>
            <a:r>
              <a:rPr lang="pt-BR" altLang="pt-BR" sz="1000" u="sng" dirty="0">
                <a:latin typeface="Verdana" pitchFamily="34" charset="0"/>
                <a:ea typeface="Verdana" pitchFamily="34" charset="0"/>
                <a:cs typeface="Verdana" pitchFamily="34" charset="0"/>
              </a:rPr>
              <a:t>Objetivos do projeto:</a:t>
            </a:r>
          </a:p>
          <a:p>
            <a:pPr algn="just" eaLnBrk="1" fontAlgn="b" hangingPunct="1">
              <a:lnSpc>
                <a:spcPct val="150000"/>
              </a:lnSpc>
              <a:spcBef>
                <a:spcPct val="0"/>
              </a:spcBef>
              <a:buFont typeface="Symbol" pitchFamily="18" charset="2"/>
              <a:buChar char="-"/>
            </a:pP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 Implantar o Núcleo de Prevenção e Promoção à Saúde da Juventude no município de Santo André.</a:t>
            </a:r>
          </a:p>
          <a:p>
            <a:pPr algn="just" eaLnBrk="1" fontAlgn="b" hangingPunct="1">
              <a:lnSpc>
                <a:spcPct val="150000"/>
              </a:lnSpc>
              <a:spcBef>
                <a:spcPct val="0"/>
              </a:spcBef>
              <a:buFont typeface="Symbol" pitchFamily="18" charset="2"/>
              <a:buChar char="-"/>
            </a:pP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 Fortalecer a Rede de Prevenção das Violências e Promoção da Saúde.</a:t>
            </a:r>
          </a:p>
          <a:p>
            <a:pPr algn="just" eaLnBrk="1" fontAlgn="b" hangingPunct="1">
              <a:lnSpc>
                <a:spcPct val="150000"/>
              </a:lnSpc>
              <a:spcBef>
                <a:spcPct val="0"/>
              </a:spcBef>
              <a:buFont typeface="Symbol" pitchFamily="18" charset="2"/>
              <a:buChar char="-"/>
            </a:pP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 Garantir a continuidade do sistema de informação de acidentes e violências em serviços Sentinela – VIVA.</a:t>
            </a:r>
          </a:p>
          <a:p>
            <a:pPr algn="just" eaLnBrk="1" fontAlgn="b" hangingPunct="1">
              <a:lnSpc>
                <a:spcPct val="150000"/>
              </a:lnSpc>
              <a:spcBef>
                <a:spcPct val="0"/>
              </a:spcBef>
              <a:buFont typeface="Symbol" pitchFamily="18" charset="2"/>
              <a:buChar char="-"/>
            </a:pP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 Capacitar as equipes de vigilância epidemiológica para causas externas (acidentes e violências) e a rede pública de saúde, educação, cultura, segurança pública e ainda donos de estabelecimentos comerciais.</a:t>
            </a:r>
          </a:p>
          <a:p>
            <a:pPr algn="just" eaLnBrk="1" fontAlgn="b" hangingPunct="1">
              <a:lnSpc>
                <a:spcPct val="150000"/>
              </a:lnSpc>
              <a:spcBef>
                <a:spcPct val="0"/>
              </a:spcBef>
              <a:buFont typeface="Symbol" pitchFamily="18" charset="2"/>
              <a:buChar char="-"/>
            </a:pPr>
            <a:endParaRPr lang="pt-BR" altLang="pt-BR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4914900" y="9432000"/>
            <a:ext cx="1600200" cy="360000"/>
          </a:xfrm>
        </p:spPr>
        <p:txBody>
          <a:bodyPr/>
          <a:lstStyle/>
          <a:p>
            <a:pPr>
              <a:defRPr/>
            </a:pPr>
            <a:fld id="{0317E7DE-19BA-4EA8-A494-6345CBCC6996}" type="slidenum">
              <a:rPr lang="pt-BR" smtClean="0"/>
              <a:pPr>
                <a:defRPr/>
              </a:pPr>
              <a:t>32</a:t>
            </a:fld>
            <a:endParaRPr lang="pt-BR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logo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513" y="4305300"/>
            <a:ext cx="5373687" cy="173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3" name="Picture 9" descr="logo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8950"/>
            <a:ext cx="1412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4" name="Picture 4" descr="logo_fmab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8" y="8913813"/>
            <a:ext cx="1079500" cy="849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5" name="Line 5"/>
          <p:cNvSpPr>
            <a:spLocks noChangeShapeType="1"/>
          </p:cNvSpPr>
          <p:nvPr/>
        </p:nvSpPr>
        <p:spPr bwMode="auto">
          <a:xfrm>
            <a:off x="1412875" y="0"/>
            <a:ext cx="0" cy="9906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5846" name="Text Box 7"/>
          <p:cNvSpPr txBox="1">
            <a:spLocks noChangeArrowheads="1"/>
          </p:cNvSpPr>
          <p:nvPr/>
        </p:nvSpPr>
        <p:spPr bwMode="auto">
          <a:xfrm>
            <a:off x="115888" y="1065213"/>
            <a:ext cx="1152525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400" b="1">
                <a:latin typeface="Verdana" pitchFamily="34" charset="0"/>
              </a:rPr>
              <a:t>Centro de Estudos de Saúde Coletiva do ABC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800">
                <a:latin typeface="Verdana" pitchFamily="34" charset="0"/>
              </a:rPr>
              <a:t>Desde 2000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1628775" y="273050"/>
            <a:ext cx="4824413" cy="3683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endParaRPr lang="pt-BR" dirty="0"/>
          </a:p>
        </p:txBody>
      </p:sp>
      <p:sp>
        <p:nvSpPr>
          <p:cNvPr id="19480" name="Rectangle 10"/>
          <p:cNvSpPr>
            <a:spLocks noChangeArrowheads="1"/>
          </p:cNvSpPr>
          <p:nvPr/>
        </p:nvSpPr>
        <p:spPr bwMode="auto">
          <a:xfrm>
            <a:off x="1484313" y="344488"/>
            <a:ext cx="5040312" cy="899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tabLst>
                <a:tab pos="1304925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tabLst>
                <a:tab pos="1304925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tabLst>
                <a:tab pos="1304925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fontAlgn="b" hangingPunct="1">
              <a:lnSpc>
                <a:spcPct val="150000"/>
              </a:lnSpc>
              <a:spcBef>
                <a:spcPct val="0"/>
              </a:spcBef>
              <a:buFont typeface="Symbol" pitchFamily="18" charset="2"/>
              <a:buChar char="-"/>
            </a:pP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 Organizar o monitoramento dos fatores de riscos e fatores protetores associados às violências e acidentes, com ênfase especial no abuso de álcool e outras drogas. </a:t>
            </a:r>
          </a:p>
          <a:p>
            <a:pPr algn="just" eaLnBrk="1" fontAlgn="b" hangingPunct="1">
              <a:lnSpc>
                <a:spcPct val="150000"/>
              </a:lnSpc>
              <a:spcBef>
                <a:spcPct val="0"/>
              </a:spcBef>
              <a:buFont typeface="Symbol" pitchFamily="18" charset="2"/>
              <a:buChar char="-"/>
            </a:pP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Sensibilizar a população em situação de riscos de acidentes e violências através de campanhas </a:t>
            </a:r>
            <a:r>
              <a:rPr lang="pt-BR" altLang="pt-BR" sz="10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sócio-educativas</a:t>
            </a: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 com atenção especial ao público jovem.</a:t>
            </a:r>
          </a:p>
          <a:p>
            <a:pPr algn="just" eaLnBrk="1" fontAlgn="b" hangingPunct="1">
              <a:lnSpc>
                <a:spcPct val="150000"/>
              </a:lnSpc>
              <a:spcBef>
                <a:spcPct val="0"/>
              </a:spcBef>
              <a:buFont typeface="Symbol" pitchFamily="18" charset="2"/>
              <a:buChar char="-"/>
            </a:pP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 Desenvolver ações educativas sobre prevenção das violências e promoção da saúde, estimulando cultura da paz e qualidade de vida.</a:t>
            </a:r>
          </a:p>
          <a:p>
            <a:pPr algn="just" eaLnBrk="1" fontAlgn="b" hangingPunct="1">
              <a:lnSpc>
                <a:spcPct val="150000"/>
              </a:lnSpc>
              <a:spcBef>
                <a:spcPct val="0"/>
              </a:spcBef>
              <a:buFont typeface="Symbol" pitchFamily="18" charset="2"/>
              <a:buChar char="-"/>
            </a:pP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 Fortalecer ações intersetoriais de prevenções das violências e de promoção da saúde.</a:t>
            </a:r>
          </a:p>
          <a:p>
            <a:pPr algn="just" eaLnBrk="1" fontAlgn="b" hangingPunct="1">
              <a:lnSpc>
                <a:spcPct val="150000"/>
              </a:lnSpc>
              <a:spcBef>
                <a:spcPct val="0"/>
              </a:spcBef>
              <a:buFont typeface="Symbol" pitchFamily="18" charset="2"/>
              <a:buChar char="-"/>
            </a:pP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 Monitorar a morbimortalidade por acidentes e violências e causas externas, atuando sobre as causas e fatores de riscos.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</a:pPr>
            <a:endParaRPr lang="pt-BR" altLang="pt-BR" sz="10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buFont typeface="+mj-lt"/>
              <a:buAutoNum type="arabicPeriod" startAt="3"/>
            </a:pPr>
            <a:r>
              <a:rPr lang="pt-BR" altLang="pt-BR" sz="1000" b="1" i="1" dirty="0">
                <a:latin typeface="Verdana" pitchFamily="34" charset="0"/>
                <a:ea typeface="Verdana" pitchFamily="34" charset="0"/>
                <a:cs typeface="Verdana" pitchFamily="34" charset="0"/>
              </a:rPr>
              <a:t>“PREVENÇÃO DA EXCLUSÃO SOCIAL DE JOVENS E ADOLESCENTES EM CONTEXTOS URBANOS MEDIANTE A PROMOÇÃO DA SAÚDE E OS FATORES RESILIENTES” 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buFontTx/>
              <a:buNone/>
            </a:pPr>
            <a:r>
              <a:rPr lang="pt-BR" altLang="pt-BR" sz="1000" u="sng" dirty="0">
                <a:latin typeface="Verdana" pitchFamily="34" charset="0"/>
                <a:ea typeface="Verdana" pitchFamily="34" charset="0"/>
                <a:cs typeface="Verdana" pitchFamily="34" charset="0"/>
              </a:rPr>
              <a:t>Objetivo da Consultoria:</a:t>
            </a:r>
          </a:p>
          <a:p>
            <a:pPr algn="just" eaLnBrk="1" fontAlgn="b" hangingPunct="1">
              <a:lnSpc>
                <a:spcPct val="150000"/>
              </a:lnSpc>
              <a:spcBef>
                <a:spcPct val="0"/>
              </a:spcBef>
            </a:pP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 Coordenar a implantação do projeto no município de Santo André.</a:t>
            </a:r>
          </a:p>
          <a:p>
            <a:pPr algn="just" eaLnBrk="1" fontAlgn="b" hangingPunct="1">
              <a:lnSpc>
                <a:spcPct val="150000"/>
              </a:lnSpc>
              <a:spcBef>
                <a:spcPts val="600"/>
              </a:spcBef>
              <a:buFontTx/>
              <a:buNone/>
            </a:pPr>
            <a:r>
              <a:rPr lang="pt-BR" altLang="pt-BR" sz="1000" u="sng" dirty="0">
                <a:latin typeface="Verdana" pitchFamily="34" charset="0"/>
                <a:ea typeface="Verdana" pitchFamily="34" charset="0"/>
                <a:cs typeface="Verdana" pitchFamily="34" charset="0"/>
              </a:rPr>
              <a:t>Objetivos do projeto:</a:t>
            </a:r>
          </a:p>
          <a:p>
            <a:pPr algn="just" eaLnBrk="1" fontAlgn="b" hangingPunct="1">
              <a:lnSpc>
                <a:spcPct val="150000"/>
              </a:lnSpc>
              <a:spcBef>
                <a:spcPct val="0"/>
              </a:spcBef>
              <a:buFont typeface="Symbol" pitchFamily="18" charset="2"/>
              <a:buChar char="-"/>
            </a:pP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 Estabelecer vínculos diretos e duradouros entre as cidades participantes, com a finalidade de propor estratégias e práticas de prevenção à exclusão social para a diminuição da vulnerabilidade de jovens e adolescentes de áreas urbanas, mediante a promoção da saúde e fatores </a:t>
            </a:r>
            <a:r>
              <a:rPr lang="pt-BR" altLang="pt-BR" sz="10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resilientes</a:t>
            </a: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</a:p>
          <a:p>
            <a:pPr algn="just" eaLnBrk="1" fontAlgn="b" hangingPunct="1">
              <a:lnSpc>
                <a:spcPct val="150000"/>
              </a:lnSpc>
              <a:spcBef>
                <a:spcPct val="0"/>
              </a:spcBef>
              <a:buFont typeface="Symbol" pitchFamily="18" charset="2"/>
              <a:buChar char="-"/>
            </a:pP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 Identificar a situação em que vivem os jovens e adolescentes das cidades participantes do projeto em relação a exclusão social.</a:t>
            </a:r>
          </a:p>
          <a:p>
            <a:pPr algn="just" eaLnBrk="1" fontAlgn="b" hangingPunct="1">
              <a:lnSpc>
                <a:spcPct val="150000"/>
              </a:lnSpc>
              <a:spcBef>
                <a:spcPct val="0"/>
              </a:spcBef>
              <a:buFont typeface="Symbol" pitchFamily="18" charset="2"/>
              <a:buChar char="-"/>
            </a:pP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 Detectar as necessidades coletivas através de processos de participação social com a participação dos próprios jovens.</a:t>
            </a:r>
          </a:p>
          <a:p>
            <a:pPr algn="just" eaLnBrk="1" fontAlgn="b" hangingPunct="1">
              <a:lnSpc>
                <a:spcPct val="150000"/>
              </a:lnSpc>
              <a:spcBef>
                <a:spcPct val="0"/>
              </a:spcBef>
              <a:buFont typeface="Symbol" pitchFamily="18" charset="2"/>
              <a:buChar char="-"/>
            </a:pP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 Desenvolver ações específicas destinadas a apontar soluções efetivas e sustentáveis, adaptando os problemas e necessidades coletivas.</a:t>
            </a:r>
          </a:p>
          <a:p>
            <a:pPr algn="just" eaLnBrk="1" fontAlgn="b" hangingPunct="1">
              <a:lnSpc>
                <a:spcPct val="150000"/>
              </a:lnSpc>
              <a:spcBef>
                <a:spcPct val="0"/>
              </a:spcBef>
              <a:buFont typeface="Symbol" pitchFamily="18" charset="2"/>
              <a:buChar char="-"/>
            </a:pP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 Elaborar propostas para o desenvolvimento de metodologia de trabalho que dê respostas mais efetivas diante dos problemas de exclusão social de jovens e adolescentes.</a:t>
            </a:r>
          </a:p>
          <a:p>
            <a:pPr algn="just" eaLnBrk="1" fontAlgn="b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 Elaborar propostas para melhorar a formação e a adoção de práticas pelos diferentes mediadores juvenis e agentes de desenvolvimento local (profissionais da saúde, educação, trabalho social e os próprios jovens).</a:t>
            </a:r>
          </a:p>
          <a:p>
            <a:pPr algn="just" eaLnBrk="1" fontAlgn="b" hangingPunct="1">
              <a:lnSpc>
                <a:spcPct val="150000"/>
              </a:lnSpc>
              <a:spcBef>
                <a:spcPct val="0"/>
              </a:spcBef>
              <a:buFont typeface="Symbol" pitchFamily="18" charset="2"/>
              <a:buChar char="-"/>
            </a:pP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 Capacitar os mediadores juvenis e agentes de desenvolvimento dos municípios participantes para levar a acabo ações de promoção de saúde e da resiliência.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4914900" y="9432000"/>
            <a:ext cx="1600200" cy="360000"/>
          </a:xfrm>
        </p:spPr>
        <p:txBody>
          <a:bodyPr/>
          <a:lstStyle/>
          <a:p>
            <a:pPr>
              <a:defRPr/>
            </a:pPr>
            <a:fld id="{0317E7DE-19BA-4EA8-A494-6345CBCC6996}" type="slidenum">
              <a:rPr lang="pt-BR" smtClean="0"/>
              <a:pPr>
                <a:defRPr/>
              </a:pPr>
              <a:t>33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8481849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logo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513" y="4305300"/>
            <a:ext cx="5373687" cy="173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1" name="Picture 9" descr="logo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8950"/>
            <a:ext cx="1412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2" name="Picture 4" descr="logo_fmab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8" y="8913813"/>
            <a:ext cx="1079500" cy="849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3" name="Line 5"/>
          <p:cNvSpPr>
            <a:spLocks noChangeShapeType="1"/>
          </p:cNvSpPr>
          <p:nvPr/>
        </p:nvSpPr>
        <p:spPr bwMode="auto">
          <a:xfrm>
            <a:off x="1412875" y="0"/>
            <a:ext cx="0" cy="9906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7894" name="Text Box 7"/>
          <p:cNvSpPr txBox="1">
            <a:spLocks noChangeArrowheads="1"/>
          </p:cNvSpPr>
          <p:nvPr/>
        </p:nvSpPr>
        <p:spPr bwMode="auto">
          <a:xfrm>
            <a:off x="115888" y="1065213"/>
            <a:ext cx="1152525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400" b="1">
                <a:latin typeface="Verdana" pitchFamily="34" charset="0"/>
              </a:rPr>
              <a:t>Centro de Estudos de Saúde Coletiva do ABC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800">
                <a:latin typeface="Verdana" pitchFamily="34" charset="0"/>
              </a:rPr>
              <a:t>Desde 2000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1628775" y="273050"/>
            <a:ext cx="4824413" cy="3683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endParaRPr lang="pt-BR" dirty="0"/>
          </a:p>
        </p:txBody>
      </p:sp>
      <p:sp>
        <p:nvSpPr>
          <p:cNvPr id="19480" name="Rectangle 10"/>
          <p:cNvSpPr>
            <a:spLocks noChangeArrowheads="1"/>
          </p:cNvSpPr>
          <p:nvPr/>
        </p:nvSpPr>
        <p:spPr bwMode="auto">
          <a:xfrm>
            <a:off x="1484313" y="344488"/>
            <a:ext cx="5040312" cy="899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539750" eaLnBrk="0" hangingPunct="0">
              <a:spcBef>
                <a:spcPct val="20000"/>
              </a:spcBef>
              <a:buChar char="•"/>
              <a:tabLst>
                <a:tab pos="1304925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tabLst>
                <a:tab pos="1304925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tabLst>
                <a:tab pos="1304925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algn="just" eaLnBrk="1" fontAlgn="b" hangingPunct="1">
              <a:lnSpc>
                <a:spcPct val="150000"/>
              </a:lnSpc>
              <a:spcBef>
                <a:spcPct val="0"/>
              </a:spcBef>
              <a:buFont typeface="Symbol" pitchFamily="18" charset="2"/>
              <a:buChar char="-"/>
            </a:pP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 Desenvolver projeto piloto de “apadrinhamento </a:t>
            </a:r>
            <a:r>
              <a:rPr lang="pt-BR" altLang="pt-BR" sz="10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resiliente</a:t>
            </a: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” – acompanhamento educativo (universitários → jovens excluídos).</a:t>
            </a:r>
          </a:p>
          <a:p>
            <a:pPr marL="0" algn="just" eaLnBrk="1" fontAlgn="b" hangingPunct="1">
              <a:lnSpc>
                <a:spcPct val="150000"/>
              </a:lnSpc>
              <a:spcBef>
                <a:spcPct val="0"/>
              </a:spcBef>
              <a:buFont typeface="Symbol" pitchFamily="18" charset="2"/>
              <a:buChar char="-"/>
            </a:pP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 Promover uma rede de intercâmbio de experiências entre as cidades participantes.</a:t>
            </a:r>
          </a:p>
          <a:p>
            <a:pPr marL="0" algn="just" eaLnBrk="1" fontAlgn="b" hangingPunct="1">
              <a:lnSpc>
                <a:spcPct val="150000"/>
              </a:lnSpc>
              <a:spcBef>
                <a:spcPts val="600"/>
              </a:spcBef>
              <a:buNone/>
            </a:pPr>
            <a:r>
              <a:rPr lang="pt-BR" altLang="pt-BR" sz="10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Parceria:</a:t>
            </a: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 em parceria com Comunidade </a:t>
            </a:r>
            <a:r>
              <a:rPr lang="pt-BR" altLang="pt-BR" sz="10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Européia</a:t>
            </a: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 -Projeto </a:t>
            </a:r>
            <a:r>
              <a:rPr lang="pt-BR" altLang="pt-BR" sz="10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Urb</a:t>
            </a: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-AL, rede 10.</a:t>
            </a:r>
          </a:p>
          <a:p>
            <a:pPr marL="0"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</a:pPr>
            <a:endParaRPr lang="pt-BR" altLang="pt-BR" sz="10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algn="just">
              <a:lnSpc>
                <a:spcPct val="150000"/>
              </a:lnSpc>
              <a:spcBef>
                <a:spcPct val="0"/>
              </a:spcBef>
              <a:buFontTx/>
              <a:buAutoNum type="arabicPeriod" startAt="4"/>
            </a:pPr>
            <a:r>
              <a:rPr lang="pt-BR" altLang="pt-BR" sz="1000" b="1" i="1" dirty="0">
                <a:latin typeface="Verdana" pitchFamily="34" charset="0"/>
                <a:ea typeface="Verdana" pitchFamily="34" charset="0"/>
                <a:cs typeface="Verdana" pitchFamily="34" charset="0"/>
              </a:rPr>
              <a:t> GEOPROCESSAMENTO  EM SAÚDE</a:t>
            </a:r>
            <a:endParaRPr lang="pt-BR" altLang="pt-BR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algn="just">
              <a:lnSpc>
                <a:spcPct val="150000"/>
              </a:lnSpc>
              <a:spcBef>
                <a:spcPts val="600"/>
              </a:spcBef>
              <a:buFontTx/>
              <a:buNone/>
            </a:pPr>
            <a:r>
              <a:rPr lang="pt-BR" altLang="pt-BR" sz="1000" u="sng" dirty="0">
                <a:latin typeface="Verdana" pitchFamily="34" charset="0"/>
                <a:ea typeface="Verdana" pitchFamily="34" charset="0"/>
                <a:cs typeface="Verdana" pitchFamily="34" charset="0"/>
              </a:rPr>
              <a:t>Objetivo da Consultoria:</a:t>
            </a:r>
          </a:p>
          <a:p>
            <a:pPr marL="0" algn="just" eaLnBrk="1" fontAlgn="b" hangingPunct="1">
              <a:lnSpc>
                <a:spcPct val="150000"/>
              </a:lnSpc>
              <a:spcBef>
                <a:spcPct val="0"/>
              </a:spcBef>
            </a:pP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 Coordenar a implantação do projeto no município, através do uso da tecnologia de geoprocessamento para identificar e delimitar locais do município que ofereçam risco de possuírem criadouros do mosquito “</a:t>
            </a:r>
            <a:r>
              <a:rPr lang="pt-BR" altLang="pt-BR" sz="10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aedes</a:t>
            </a: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 aegypti”.</a:t>
            </a:r>
          </a:p>
          <a:p>
            <a:pPr marL="0" algn="just" eaLnBrk="1" fontAlgn="b" hangingPunct="1">
              <a:lnSpc>
                <a:spcPct val="150000"/>
              </a:lnSpc>
              <a:spcBef>
                <a:spcPts val="600"/>
              </a:spcBef>
              <a:buFontTx/>
              <a:buNone/>
            </a:pPr>
            <a:r>
              <a:rPr lang="pt-BR" altLang="pt-BR" sz="1000" u="sng" dirty="0">
                <a:latin typeface="Verdana" pitchFamily="34" charset="0"/>
                <a:ea typeface="Verdana" pitchFamily="34" charset="0"/>
                <a:cs typeface="Verdana" pitchFamily="34" charset="0"/>
              </a:rPr>
              <a:t>Objetivos do projeto:</a:t>
            </a:r>
          </a:p>
          <a:p>
            <a:pPr marL="0" algn="just" eaLnBrk="1" fontAlgn="b" hangingPunct="1">
              <a:lnSpc>
                <a:spcPct val="150000"/>
              </a:lnSpc>
              <a:spcBef>
                <a:spcPct val="0"/>
              </a:spcBef>
              <a:buFont typeface="Symbol" pitchFamily="18" charset="2"/>
              <a:buChar char="-"/>
            </a:pP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 Monitorar e avaliar o trabalho educativo e de conscientização realizado com moradores da região.</a:t>
            </a:r>
          </a:p>
          <a:p>
            <a:pPr marL="0" algn="just" eaLnBrk="1" fontAlgn="b" hangingPunct="1">
              <a:lnSpc>
                <a:spcPct val="150000"/>
              </a:lnSpc>
              <a:spcBef>
                <a:spcPct val="0"/>
              </a:spcBef>
              <a:buFont typeface="Symbol" pitchFamily="18" charset="2"/>
              <a:buChar char="-"/>
            </a:pP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 Agilizar e qualificar o processo de captação de dados reduzindo prazos e qualificando a informação com a redução de erros de digitação e precisão na localização dos imóveis.</a:t>
            </a:r>
          </a:p>
          <a:p>
            <a:pPr marL="0" algn="just" eaLnBrk="1" fontAlgn="b" hangingPunct="1">
              <a:lnSpc>
                <a:spcPct val="150000"/>
              </a:lnSpc>
              <a:spcBef>
                <a:spcPct val="0"/>
              </a:spcBef>
              <a:buFont typeface="Symbol" pitchFamily="18" charset="2"/>
              <a:buChar char="-"/>
            </a:pP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 Justificar tecnicamente a criação por parte do poder Público de penalidades aos proprietários de imóveis onde há reincidência de presença de focos, como aplicação de multas e inserção na dívida ativa das multas aplicadas.</a:t>
            </a:r>
          </a:p>
          <a:p>
            <a:pPr marL="0"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</a:pPr>
            <a:endParaRPr lang="pt-BR" altLang="pt-BR" sz="10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algn="just">
              <a:lnSpc>
                <a:spcPct val="150000"/>
              </a:lnSpc>
              <a:spcBef>
                <a:spcPct val="0"/>
              </a:spcBef>
              <a:buFontTx/>
              <a:buAutoNum type="arabicPeriod" startAt="5"/>
            </a:pPr>
            <a:r>
              <a:rPr lang="pt-BR" altLang="pt-BR" sz="1000" b="1" i="1" dirty="0">
                <a:latin typeface="Verdana" pitchFamily="34" charset="0"/>
                <a:ea typeface="Verdana" pitchFamily="34" charset="0"/>
                <a:cs typeface="Verdana" pitchFamily="34" charset="0"/>
              </a:rPr>
              <a:t> FORTALECIMENTO DA GESTÃO DA SAÚDE NO MUNICÍPIO DE SANTO ANDRÉ</a:t>
            </a:r>
            <a:endParaRPr lang="pt-BR" altLang="pt-BR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algn="just">
              <a:lnSpc>
                <a:spcPct val="150000"/>
              </a:lnSpc>
              <a:spcBef>
                <a:spcPts val="600"/>
              </a:spcBef>
              <a:buFontTx/>
              <a:buNone/>
            </a:pPr>
            <a:r>
              <a:rPr lang="pt-BR" altLang="pt-BR" sz="1000" u="sng" dirty="0">
                <a:latin typeface="Verdana" pitchFamily="34" charset="0"/>
                <a:ea typeface="Verdana" pitchFamily="34" charset="0"/>
                <a:cs typeface="Verdana" pitchFamily="34" charset="0"/>
              </a:rPr>
              <a:t>Objetivo da Consultoria:</a:t>
            </a:r>
          </a:p>
          <a:p>
            <a:pPr marL="0" algn="just" eaLnBrk="1" fontAlgn="b" hangingPunct="1">
              <a:lnSpc>
                <a:spcPct val="150000"/>
              </a:lnSpc>
              <a:spcBef>
                <a:spcPct val="0"/>
              </a:spcBef>
            </a:pP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 Coordenar a implantação de ações de aprimoramento da gestão da Secretaria Municipal de Saúde de Santo André, através de 3 subprojetos:</a:t>
            </a:r>
          </a:p>
          <a:p>
            <a:pPr marL="0" algn="just" eaLnBrk="1" fontAlgn="b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algn="just" eaLnBrk="1" fontAlgn="b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000" u="sng" dirty="0">
                <a:latin typeface="Verdana" pitchFamily="34" charset="0"/>
                <a:ea typeface="Verdana" pitchFamily="34" charset="0"/>
                <a:cs typeface="Verdana" pitchFamily="34" charset="0"/>
              </a:rPr>
              <a:t>Subprojetos:</a:t>
            </a:r>
          </a:p>
          <a:p>
            <a:pPr marL="0" algn="just" eaLnBrk="1" fontAlgn="b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algn="just" eaLnBrk="1" fontAlgn="b" hangingPunct="1">
              <a:lnSpc>
                <a:spcPct val="150000"/>
              </a:lnSpc>
              <a:spcBef>
                <a:spcPct val="0"/>
              </a:spcBef>
              <a:buFontTx/>
              <a:buAutoNum type="alphaUcPeriod"/>
            </a:pPr>
            <a:r>
              <a:rPr lang="pt-BR" altLang="pt-BR" sz="1000" u="sng" dirty="0">
                <a:latin typeface="Verdana" pitchFamily="34" charset="0"/>
                <a:ea typeface="Verdana" pitchFamily="34" charset="0"/>
                <a:cs typeface="Verdana" pitchFamily="34" charset="0"/>
              </a:rPr>
              <a:t> Educação continuada: epidemiologia, informação e gestão de serviços de saúde</a:t>
            </a: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 - Para a realização dessa ação foram selecionados os alunos que se destacaram durante os cursos de Aperfeiçoamento sobre Gestão e Epidemiologia no SUS de Santo André ocorridos na Etapa II e III do referido projeto.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4914900" y="9432000"/>
            <a:ext cx="1600200" cy="360000"/>
          </a:xfrm>
        </p:spPr>
        <p:txBody>
          <a:bodyPr/>
          <a:lstStyle/>
          <a:p>
            <a:pPr>
              <a:defRPr/>
            </a:pPr>
            <a:fld id="{0317E7DE-19BA-4EA8-A494-6345CBCC6996}" type="slidenum">
              <a:rPr lang="pt-BR" smtClean="0"/>
              <a:pPr>
                <a:defRPr/>
              </a:pPr>
              <a:t>34</a:t>
            </a:fld>
            <a:endParaRPr lang="pt-BR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logo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513" y="4305300"/>
            <a:ext cx="5373687" cy="173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5" name="Picture 9" descr="logo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8950"/>
            <a:ext cx="1412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6" name="Picture 4" descr="logo_fmab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8" y="8913813"/>
            <a:ext cx="1079500" cy="849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7" name="Line 5"/>
          <p:cNvSpPr>
            <a:spLocks noChangeShapeType="1"/>
          </p:cNvSpPr>
          <p:nvPr/>
        </p:nvSpPr>
        <p:spPr bwMode="auto">
          <a:xfrm>
            <a:off x="1412875" y="0"/>
            <a:ext cx="0" cy="9906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8918" name="Text Box 7"/>
          <p:cNvSpPr txBox="1">
            <a:spLocks noChangeArrowheads="1"/>
          </p:cNvSpPr>
          <p:nvPr/>
        </p:nvSpPr>
        <p:spPr bwMode="auto">
          <a:xfrm>
            <a:off x="115888" y="1065213"/>
            <a:ext cx="1152525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400" b="1">
                <a:latin typeface="Verdana" pitchFamily="34" charset="0"/>
              </a:rPr>
              <a:t>Centro de Estudos de Saúde Coletiva do ABC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800">
                <a:latin typeface="Verdana" pitchFamily="34" charset="0"/>
              </a:rPr>
              <a:t>Desde 2000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1628775" y="273050"/>
            <a:ext cx="4824413" cy="3683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endParaRPr lang="pt-BR" dirty="0"/>
          </a:p>
        </p:txBody>
      </p:sp>
      <p:sp>
        <p:nvSpPr>
          <p:cNvPr id="19480" name="Rectangle 10"/>
          <p:cNvSpPr>
            <a:spLocks noChangeArrowheads="1"/>
          </p:cNvSpPr>
          <p:nvPr/>
        </p:nvSpPr>
        <p:spPr bwMode="auto">
          <a:xfrm>
            <a:off x="1484313" y="344488"/>
            <a:ext cx="5040312" cy="899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73025" eaLnBrk="0" hangingPunct="0">
              <a:spcBef>
                <a:spcPct val="20000"/>
              </a:spcBef>
              <a:buChar char="•"/>
              <a:tabLst>
                <a:tab pos="1304925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tabLst>
                <a:tab pos="1304925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tabLst>
                <a:tab pos="1304925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fontAlgn="b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 eaLnBrk="1" fontAlgn="b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 u="sng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 eaLnBrk="1" fontAlgn="b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algn="just" eaLnBrk="1" fontAlgn="b" hangingPunct="1">
              <a:lnSpc>
                <a:spcPct val="150000"/>
              </a:lnSpc>
              <a:spcBef>
                <a:spcPts val="600"/>
              </a:spcBef>
              <a:buFontTx/>
              <a:buAutoNum type="alphaUcPeriod" startAt="2"/>
            </a:pP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  </a:t>
            </a:r>
            <a:r>
              <a:rPr lang="pt-BR" altLang="pt-BR" sz="1000" u="sng" dirty="0">
                <a:latin typeface="Verdana" pitchFamily="34" charset="0"/>
                <a:ea typeface="Verdana" pitchFamily="34" charset="0"/>
                <a:cs typeface="Verdana" pitchFamily="34" charset="0"/>
              </a:rPr>
              <a:t>Painel de Informação em Saúde do ABC </a:t>
            </a: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 - O Painel de Informação em Saúde foi uma iniciativa que se apresentou com o propósito incentivar a utilização dos dados produzidos em saúde para a análise, estudos e pesquisas no campo da gestão da saúde. Foi organizado por grandes grupos temáticos, a fim de oferecer subsídios aos formuladores de políticas públicas, pesquisadores e sociedade civil diante da tarefa de contribuir com a melhoria das condições de vida e saúde da população e a organização do Sistema Único de Saúde – SUS na região do Grande ABC. Os temas propostos para os grupos foram:</a:t>
            </a:r>
          </a:p>
          <a:p>
            <a:pPr marL="0" algn="just" eaLnBrk="1" fontAlgn="b" hangingPunct="1">
              <a:lnSpc>
                <a:spcPct val="150000"/>
              </a:lnSpc>
              <a:spcBef>
                <a:spcPts val="600"/>
              </a:spcBef>
              <a:buFontTx/>
              <a:buNone/>
            </a:pP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b.1) Condições de Vida e Saúde: trabalhou os indicadores das condições de saúde da população do Grande ABC, apresentando-os e analisando-os com vistas à avaliação, planejamento e o fomento de políticas públicas.</a:t>
            </a:r>
          </a:p>
          <a:p>
            <a:pPr marL="0" algn="just" eaLnBrk="1" fontAlgn="b" hangingPunct="1">
              <a:lnSpc>
                <a:spcPct val="150000"/>
              </a:lnSpc>
              <a:spcBef>
                <a:spcPts val="600"/>
              </a:spcBef>
              <a:buFontTx/>
              <a:buNone/>
            </a:pP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b.2) Acesso aos Serviços de Saúde e Qualidade da Atenção: pretendeu utilizar os bancos de dados oficiais para o diagnóstico, avaliação e o planejamento das ações e serviços de saúde nas várias modalidades assistenciais, de acordo com os recursos existentes e a produção dos serviços, tais como atenção básica, atenção de média e alta complexidade, assistência hospitalar e ações de vigilância à saúde na Região do ABC.</a:t>
            </a:r>
          </a:p>
          <a:p>
            <a:pPr marL="0" algn="just" eaLnBrk="1" fontAlgn="b" hangingPunct="1">
              <a:lnSpc>
                <a:spcPct val="150000"/>
              </a:lnSpc>
              <a:spcBef>
                <a:spcPts val="600"/>
              </a:spcBef>
              <a:buFontTx/>
              <a:buNone/>
            </a:pP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b.3) Financiamento em Saúde: apresentou as principais fontes de financiamento da saúde, a sua distribuição e análise dos gastos envolvidos com o setor.</a:t>
            </a:r>
          </a:p>
          <a:p>
            <a:pPr marL="0" algn="just" eaLnBrk="1" fontAlgn="b" hangingPunct="1">
              <a:lnSpc>
                <a:spcPct val="150000"/>
              </a:lnSpc>
              <a:spcBef>
                <a:spcPts val="600"/>
              </a:spcBef>
              <a:buFontTx/>
              <a:buNone/>
            </a:pP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C) Trabalho em Saúde: visou obter informações acerca da composição e alocação da força de trabalho na rede pública de saúde, as relações de trabalho e a estrutura de cargos e salários das principais categorias profissionais. Buscou identificar os recursos existentes na região de formação e educação continuada do trabalhador da saúde.</a:t>
            </a:r>
          </a:p>
          <a:p>
            <a:pPr marL="0" algn="just" eaLnBrk="1" fontAlgn="b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algn="just" eaLnBrk="1" fontAlgn="b" hangingPunct="1">
              <a:lnSpc>
                <a:spcPct val="150000"/>
              </a:lnSpc>
              <a:spcBef>
                <a:spcPct val="0"/>
              </a:spcBef>
              <a:buFontTx/>
              <a:buAutoNum type="alphaUcPeriod" startAt="3"/>
            </a:pP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  </a:t>
            </a:r>
            <a:r>
              <a:rPr lang="pt-BR" altLang="pt-BR" sz="1000" u="sng" dirty="0">
                <a:latin typeface="Verdana" pitchFamily="34" charset="0"/>
                <a:ea typeface="Verdana" pitchFamily="34" charset="0"/>
                <a:cs typeface="Verdana" pitchFamily="34" charset="0"/>
              </a:rPr>
              <a:t>Comunicação em Saúde</a:t>
            </a: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 - identificou os principais canais e estratégias de comunicação, bem como colocou à disposição as notícias e materiais disponíveis que permitam o compartilhamento de informações e o conhecimento dos principais assuntos afetos à Região.</a:t>
            </a:r>
          </a:p>
          <a:p>
            <a:pPr marL="0" algn="just" eaLnBrk="1" fontAlgn="b" hangingPunct="1">
              <a:lnSpc>
                <a:spcPct val="150000"/>
              </a:lnSpc>
              <a:spcBef>
                <a:spcPct val="0"/>
              </a:spcBef>
              <a:buFontTx/>
              <a:buAutoNum type="alphaUcPeriod" startAt="3"/>
            </a:pPr>
            <a:endParaRPr lang="pt-BR" altLang="pt-BR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algn="just" eaLnBrk="1" fontAlgn="b" hangingPunct="1">
              <a:lnSpc>
                <a:spcPct val="150000"/>
              </a:lnSpc>
              <a:spcBef>
                <a:spcPct val="0"/>
              </a:spcBef>
              <a:buFontTx/>
              <a:buAutoNum type="alphaUcPeriod" startAt="3"/>
            </a:pP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  </a:t>
            </a:r>
            <a:r>
              <a:rPr lang="pt-BR" altLang="pt-BR" sz="1000" u="sng" dirty="0">
                <a:latin typeface="Verdana" pitchFamily="34" charset="0"/>
                <a:ea typeface="Verdana" pitchFamily="34" charset="0"/>
                <a:cs typeface="Verdana" pitchFamily="34" charset="0"/>
              </a:rPr>
              <a:t>Participação e Controle do SUS</a:t>
            </a: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 – realizou-se um diagnóstico acerca dos mecanismos de participação e controle social, bem como disponibilizou as informações necessárias para uma melhor atuação dos Conselhos de Saúde no âmbito do SUS.</a:t>
            </a:r>
          </a:p>
          <a:p>
            <a:pPr algn="just" eaLnBrk="1" fontAlgn="b" hangingPunct="1">
              <a:lnSpc>
                <a:spcPct val="150000"/>
              </a:lnSpc>
              <a:spcBef>
                <a:spcPct val="0"/>
              </a:spcBef>
              <a:buFontTx/>
              <a:buAutoNum type="alphaUcPeriod" startAt="3"/>
            </a:pPr>
            <a:endParaRPr lang="pt-BR" altLang="pt-BR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 eaLnBrk="1" fontAlgn="b" hangingPunct="1">
              <a:lnSpc>
                <a:spcPct val="150000"/>
              </a:lnSpc>
              <a:spcBef>
                <a:spcPct val="0"/>
              </a:spcBef>
              <a:buFontTx/>
              <a:buAutoNum type="alphaUcPeriod" startAt="3"/>
            </a:pPr>
            <a:endParaRPr lang="pt-BR" altLang="pt-BR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 eaLnBrk="1" fontAlgn="b" hangingPunct="1">
              <a:lnSpc>
                <a:spcPct val="150000"/>
              </a:lnSpc>
              <a:spcBef>
                <a:spcPct val="0"/>
              </a:spcBef>
              <a:buFontTx/>
              <a:buAutoNum type="alphaUcPeriod" startAt="3"/>
            </a:pPr>
            <a:endParaRPr lang="pt-BR" altLang="pt-BR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 eaLnBrk="1" fontAlgn="b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4914900" y="9432000"/>
            <a:ext cx="1600200" cy="360000"/>
          </a:xfrm>
        </p:spPr>
        <p:txBody>
          <a:bodyPr/>
          <a:lstStyle/>
          <a:p>
            <a:pPr>
              <a:defRPr/>
            </a:pPr>
            <a:fld id="{0317E7DE-19BA-4EA8-A494-6345CBCC6996}" type="slidenum">
              <a:rPr lang="pt-BR" smtClean="0"/>
              <a:pPr>
                <a:defRPr/>
              </a:pPr>
              <a:t>35</a:t>
            </a:fld>
            <a:endParaRPr lang="pt-BR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logo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513" y="4305300"/>
            <a:ext cx="5373687" cy="173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39" name="Picture 9" descr="logo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8950"/>
            <a:ext cx="1412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0" name="Picture 4" descr="logo_fmab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8" y="8913813"/>
            <a:ext cx="1079500" cy="849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1" name="Line 5"/>
          <p:cNvSpPr>
            <a:spLocks noChangeShapeType="1"/>
          </p:cNvSpPr>
          <p:nvPr/>
        </p:nvSpPr>
        <p:spPr bwMode="auto">
          <a:xfrm>
            <a:off x="1412875" y="0"/>
            <a:ext cx="0" cy="9906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9942" name="Text Box 7"/>
          <p:cNvSpPr txBox="1">
            <a:spLocks noChangeArrowheads="1"/>
          </p:cNvSpPr>
          <p:nvPr/>
        </p:nvSpPr>
        <p:spPr bwMode="auto">
          <a:xfrm>
            <a:off x="115888" y="1065213"/>
            <a:ext cx="1152525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400" b="1">
                <a:latin typeface="Verdana" pitchFamily="34" charset="0"/>
              </a:rPr>
              <a:t>Centro de Estudos de Saúde Coletiva do ABC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800">
                <a:latin typeface="Verdana" pitchFamily="34" charset="0"/>
              </a:rPr>
              <a:t>Desde 2000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1628775" y="273050"/>
            <a:ext cx="4824413" cy="3683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endParaRPr lang="pt-BR" dirty="0"/>
          </a:p>
        </p:txBody>
      </p:sp>
      <p:sp>
        <p:nvSpPr>
          <p:cNvPr id="19480" name="Rectangle 10"/>
          <p:cNvSpPr>
            <a:spLocks noChangeArrowheads="1"/>
          </p:cNvSpPr>
          <p:nvPr/>
        </p:nvSpPr>
        <p:spPr bwMode="auto">
          <a:xfrm>
            <a:off x="1484313" y="344488"/>
            <a:ext cx="5040312" cy="899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73025" eaLnBrk="0" hangingPunct="0">
              <a:spcBef>
                <a:spcPct val="20000"/>
              </a:spcBef>
              <a:buChar char="•"/>
              <a:tabLst>
                <a:tab pos="1304925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tabLst>
                <a:tab pos="1304925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tabLst>
                <a:tab pos="1304925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algn="just" eaLnBrk="1" fontAlgn="b" hangingPunct="1">
              <a:lnSpc>
                <a:spcPct val="150000"/>
              </a:lnSpc>
              <a:spcBef>
                <a:spcPct val="0"/>
              </a:spcBef>
              <a:buFont typeface="+mj-lt"/>
              <a:buAutoNum type="alphaUcPeriod" startAt="5"/>
            </a:pP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  </a:t>
            </a:r>
            <a:r>
              <a:rPr lang="pt-BR" altLang="pt-BR" sz="1000" u="sng" dirty="0">
                <a:latin typeface="Verdana" pitchFamily="34" charset="0"/>
                <a:ea typeface="Verdana" pitchFamily="34" charset="0"/>
                <a:cs typeface="Verdana" pitchFamily="34" charset="0"/>
              </a:rPr>
              <a:t>Gestão do SUS</a:t>
            </a: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 -  realizou-se um levantamento acerca dos modelos de gestão do SUS existentes na Região do ABC, através dos instrumentos técnicos, jurídicos e administrativos utilizados na operação dos serviços de saúde, a fim de compartilhar as experiências em curso na região.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</a:pPr>
            <a:endParaRPr lang="pt-BR" altLang="pt-BR" sz="10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algn="just">
              <a:lnSpc>
                <a:spcPct val="150000"/>
              </a:lnSpc>
              <a:spcBef>
                <a:spcPct val="0"/>
              </a:spcBef>
              <a:buFontTx/>
              <a:buAutoNum type="arabicPeriod" startAt="6"/>
            </a:pPr>
            <a:r>
              <a:rPr lang="pt-BR" altLang="pt-BR" sz="1000" b="1" i="1" dirty="0">
                <a:latin typeface="Verdana" pitchFamily="34" charset="0"/>
                <a:ea typeface="Verdana" pitchFamily="34" charset="0"/>
                <a:cs typeface="Verdana" pitchFamily="34" charset="0"/>
              </a:rPr>
              <a:t> TERRITORIALIZAÇÃO DE SISTEMAS DE SAÚDE</a:t>
            </a: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 - O conhecimento do território é imprescindível ao desenvolvimento eficaz das políticas públicas, entretanto o município de São Bernardo ainda não possui, no que diz respeito à saúde, com uma divisão territorial que possibilite a aplicabilidade do conceito de “responsabilidade sanitária” de maneira descentralizada, isto é atribuindo parcela desta responsabilidade aos gestores das unidades de saúde, respeitando as suas competências e atribuições.</a:t>
            </a:r>
            <a:endParaRPr lang="pt-BR" altLang="pt-BR" sz="1000" u="sng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algn="just">
              <a:lnSpc>
                <a:spcPct val="150000"/>
              </a:lnSpc>
              <a:spcBef>
                <a:spcPts val="600"/>
              </a:spcBef>
              <a:buFontTx/>
              <a:buNone/>
            </a:pPr>
            <a:r>
              <a:rPr lang="pt-BR" altLang="pt-BR" sz="1000" u="sng" dirty="0">
                <a:latin typeface="Verdana" pitchFamily="34" charset="0"/>
                <a:ea typeface="Verdana" pitchFamily="34" charset="0"/>
                <a:cs typeface="Verdana" pitchFamily="34" charset="0"/>
              </a:rPr>
              <a:t>Objetivo da Consultoria:</a:t>
            </a:r>
          </a:p>
          <a:p>
            <a:pPr marL="0" algn="just" eaLnBrk="1" fontAlgn="b" hangingPunct="1">
              <a:lnSpc>
                <a:spcPct val="150000"/>
              </a:lnSpc>
              <a:spcBef>
                <a:spcPct val="0"/>
              </a:spcBef>
            </a:pP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 Desenvolver a especialização do sistema de saúde no território compreendido pelo município a partir da lógica estabelecida pelos usuários e sob o enfoque de risco, de forma a garantir a utilização da base territorial no planejamento, organização e monitoramento da gestão e da atenção em saúde.</a:t>
            </a:r>
          </a:p>
          <a:p>
            <a:pPr marL="0" algn="just" eaLnBrk="1" fontAlgn="b" hangingPunct="1">
              <a:lnSpc>
                <a:spcPct val="150000"/>
              </a:lnSpc>
              <a:spcBef>
                <a:spcPts val="600"/>
              </a:spcBef>
              <a:buFontTx/>
              <a:buNone/>
            </a:pPr>
            <a:r>
              <a:rPr lang="pt-BR" altLang="pt-BR" sz="1000" u="sng" dirty="0">
                <a:latin typeface="Verdana" pitchFamily="34" charset="0"/>
                <a:ea typeface="Verdana" pitchFamily="34" charset="0"/>
                <a:cs typeface="Verdana" pitchFamily="34" charset="0"/>
              </a:rPr>
              <a:t>Objetivos do projeto:</a:t>
            </a:r>
          </a:p>
          <a:p>
            <a:pPr marL="0" algn="just" eaLnBrk="1" fontAlgn="b" hangingPunct="1">
              <a:lnSpc>
                <a:spcPct val="150000"/>
              </a:lnSpc>
              <a:spcBef>
                <a:spcPct val="0"/>
              </a:spcBef>
              <a:buFont typeface="Symbol" pitchFamily="18" charset="2"/>
              <a:buChar char="-"/>
            </a:pP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 Permitir o reconhecimento das características epidemiológicas, </a:t>
            </a:r>
            <a:r>
              <a:rPr lang="pt-BR" altLang="pt-BR" sz="10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sócio-demográficas</a:t>
            </a: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 e culturais da população adscrita, além das principais necessidades no campo da saúde/doença e meio ambiente.</a:t>
            </a:r>
          </a:p>
          <a:p>
            <a:pPr marL="0" algn="just" eaLnBrk="1" fontAlgn="b" hangingPunct="1">
              <a:lnSpc>
                <a:spcPct val="150000"/>
              </a:lnSpc>
              <a:spcBef>
                <a:spcPct val="0"/>
              </a:spcBef>
              <a:buFont typeface="Symbol" pitchFamily="18" charset="2"/>
              <a:buChar char="-"/>
            </a:pP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 Compreender a forma de uso dos serviços de atenção primária de saúde por parte da população, de acordo com as suas principais demandas de saúde e fluxos que estabelece.</a:t>
            </a:r>
          </a:p>
          <a:p>
            <a:pPr marL="0" algn="just" eaLnBrk="1" fontAlgn="b" hangingPunct="1">
              <a:lnSpc>
                <a:spcPct val="150000"/>
              </a:lnSpc>
              <a:spcBef>
                <a:spcPct val="0"/>
              </a:spcBef>
              <a:buFont typeface="Symbol" pitchFamily="18" charset="2"/>
              <a:buChar char="-"/>
            </a:pP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 Facilitar o dimensionamento das necessidades de saúde para alocação adequada dos recursos.</a:t>
            </a:r>
          </a:p>
          <a:p>
            <a:pPr marL="0" algn="just" eaLnBrk="1" fontAlgn="b" hangingPunct="1">
              <a:lnSpc>
                <a:spcPct val="150000"/>
              </a:lnSpc>
              <a:spcBef>
                <a:spcPct val="0"/>
              </a:spcBef>
              <a:buFont typeface="Symbol" pitchFamily="18" charset="2"/>
              <a:buChar char="-"/>
            </a:pP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 Oferecer subsídios para o desenvolvimento de programas e projetos viáveis frente aos diagnósticos levantados, a partir do referencial de vulnerabilidades e risco.</a:t>
            </a:r>
          </a:p>
          <a:p>
            <a:pPr marL="0" algn="just" eaLnBrk="1" fontAlgn="b" hangingPunct="1">
              <a:lnSpc>
                <a:spcPct val="150000"/>
              </a:lnSpc>
              <a:spcBef>
                <a:spcPct val="0"/>
              </a:spcBef>
              <a:buFont typeface="Symbol" pitchFamily="18" charset="2"/>
              <a:buChar char="-"/>
            </a:pP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 Proporcionar a formação de vínculos entre as comunidades adstritas e as equipes de saúde, de forma a contribuir com a apropriação dos serviços de saúde por parte da população e amplificação das ações de vigilância á saúde por parte das equipes.</a:t>
            </a:r>
          </a:p>
          <a:p>
            <a:pPr marL="0" algn="just" eaLnBrk="1" fontAlgn="b" hangingPunct="1">
              <a:lnSpc>
                <a:spcPct val="150000"/>
              </a:lnSpc>
              <a:spcBef>
                <a:spcPct val="0"/>
              </a:spcBef>
              <a:buFont typeface="Symbol" pitchFamily="18" charset="2"/>
              <a:buChar char="-"/>
            </a:pP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 Estabelecer uma relação de responsabilidade entre os serviços e a população, naquele espaço delimitado.</a:t>
            </a:r>
          </a:p>
          <a:p>
            <a:pPr algn="just" eaLnBrk="1" fontAlgn="b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4914900" y="9432000"/>
            <a:ext cx="1600200" cy="360000"/>
          </a:xfrm>
        </p:spPr>
        <p:txBody>
          <a:bodyPr/>
          <a:lstStyle/>
          <a:p>
            <a:pPr>
              <a:defRPr/>
            </a:pPr>
            <a:fld id="{0317E7DE-19BA-4EA8-A494-6345CBCC6996}" type="slidenum">
              <a:rPr lang="pt-BR" smtClean="0"/>
              <a:pPr>
                <a:defRPr/>
              </a:pPr>
              <a:t>36</a:t>
            </a:fld>
            <a:endParaRPr lang="pt-BR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logo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513" y="4305300"/>
            <a:ext cx="5373687" cy="173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3" name="Picture 9" descr="logo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8950"/>
            <a:ext cx="1412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4" name="Picture 4" descr="logo_fmab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8" y="8913813"/>
            <a:ext cx="1079500" cy="849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5" name="Line 5"/>
          <p:cNvSpPr>
            <a:spLocks noChangeShapeType="1"/>
          </p:cNvSpPr>
          <p:nvPr/>
        </p:nvSpPr>
        <p:spPr bwMode="auto">
          <a:xfrm>
            <a:off x="1412875" y="0"/>
            <a:ext cx="0" cy="9906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40966" name="Text Box 7"/>
          <p:cNvSpPr txBox="1">
            <a:spLocks noChangeArrowheads="1"/>
          </p:cNvSpPr>
          <p:nvPr/>
        </p:nvSpPr>
        <p:spPr bwMode="auto">
          <a:xfrm>
            <a:off x="115888" y="1065213"/>
            <a:ext cx="1152525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400" b="1">
                <a:latin typeface="Verdana" pitchFamily="34" charset="0"/>
              </a:rPr>
              <a:t>Centro de Estudos de Saúde Coletiva do ABC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800">
                <a:latin typeface="Verdana" pitchFamily="34" charset="0"/>
              </a:rPr>
              <a:t>Desde 2000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1628775" y="273050"/>
            <a:ext cx="4824413" cy="3683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endParaRPr lang="pt-BR" dirty="0"/>
          </a:p>
        </p:txBody>
      </p:sp>
      <p:sp>
        <p:nvSpPr>
          <p:cNvPr id="19480" name="Rectangle 10"/>
          <p:cNvSpPr>
            <a:spLocks noChangeArrowheads="1"/>
          </p:cNvSpPr>
          <p:nvPr/>
        </p:nvSpPr>
        <p:spPr bwMode="auto">
          <a:xfrm>
            <a:off x="1484313" y="344488"/>
            <a:ext cx="5040312" cy="899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tabLst>
                <a:tab pos="1304925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tabLst>
                <a:tab pos="1304925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tabLst>
                <a:tab pos="1304925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73350" algn="just" eaLnBrk="1" fontAlgn="b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endParaRPr lang="pt-BR" altLang="pt-BR" sz="10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 eaLnBrk="1" fontAlgn="b" hangingPunct="1">
              <a:lnSpc>
                <a:spcPct val="150000"/>
              </a:lnSpc>
              <a:spcBef>
                <a:spcPct val="0"/>
              </a:spcBef>
              <a:buFont typeface="Symbol" panose="05050102010706020507" pitchFamily="18" charset="2"/>
              <a:buChar char="-"/>
              <a:defRPr/>
            </a:pP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 Favorecer a ampliação do trabalho em equipe e o desenvolvimento de ações intersetoriais.</a:t>
            </a:r>
          </a:p>
          <a:p>
            <a:pPr algn="just" eaLnBrk="1" fontAlgn="b" hangingPunct="1">
              <a:lnSpc>
                <a:spcPct val="150000"/>
              </a:lnSpc>
              <a:spcBef>
                <a:spcPct val="0"/>
              </a:spcBef>
              <a:buFont typeface="Symbol" panose="05050102010706020507" pitchFamily="18" charset="2"/>
              <a:buChar char="-"/>
              <a:defRPr/>
            </a:pP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  Proporcionar subsídios para a organização de um sistema de </a:t>
            </a:r>
            <a:r>
              <a:rPr lang="pt-BR" altLang="pt-BR" sz="10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georeferenciamento</a:t>
            </a: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 entre os serviços de saúde, com vistas á atenção integral e hierarquizada.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</a:pPr>
            <a:endParaRPr lang="pt-BR" altLang="pt-BR" sz="10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buFont typeface="+mj-lt"/>
              <a:buAutoNum type="arabicPeriod" startAt="7"/>
            </a:pPr>
            <a:r>
              <a:rPr lang="pt-BR" altLang="pt-BR" sz="1000" b="1" i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PLANO DE REESTRUTURAÇÃO DO HOSPITAL DE CLÍNICAS DOUTOR RADAMÉS NARDINI</a:t>
            </a:r>
            <a:r>
              <a:rPr lang="pt-BR" altLang="pt-BR" sz="1000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</a:p>
          <a:p>
            <a:pPr marL="0" algn="just">
              <a:lnSpc>
                <a:spcPct val="150000"/>
              </a:lnSpc>
              <a:spcBef>
                <a:spcPts val="600"/>
              </a:spcBef>
              <a:buFontTx/>
              <a:buNone/>
            </a:pPr>
            <a:r>
              <a:rPr lang="pt-BR" altLang="pt-BR" sz="1000" u="sng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Objetivos da Consultoria:</a:t>
            </a:r>
          </a:p>
          <a:p>
            <a:pPr marL="0" algn="just" eaLnBrk="1" fontAlgn="b" hangingPunct="1">
              <a:lnSpc>
                <a:spcPct val="150000"/>
              </a:lnSpc>
              <a:spcBef>
                <a:spcPct val="0"/>
              </a:spcBef>
            </a:pPr>
            <a:r>
              <a:rPr lang="pt-BR" altLang="pt-BR" sz="1000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Realizar um diagnóstico da situação crítica do hospital.</a:t>
            </a:r>
          </a:p>
          <a:p>
            <a:pPr marL="0" algn="just" eaLnBrk="1" fontAlgn="b" hangingPunct="1">
              <a:lnSpc>
                <a:spcPct val="150000"/>
              </a:lnSpc>
              <a:spcBef>
                <a:spcPct val="0"/>
              </a:spcBef>
            </a:pPr>
            <a:r>
              <a:rPr lang="pt-BR" altLang="pt-BR" sz="1000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Propor soluções à reestruturação do equipamento de saúde.</a:t>
            </a:r>
          </a:p>
          <a:p>
            <a:pPr marL="0" algn="just" eaLnBrk="1" fontAlgn="b" hangingPunct="1">
              <a:lnSpc>
                <a:spcPct val="150000"/>
              </a:lnSpc>
              <a:spcBef>
                <a:spcPts val="600"/>
              </a:spcBef>
              <a:buFontTx/>
              <a:buNone/>
            </a:pPr>
            <a:r>
              <a:rPr lang="pt-BR" altLang="pt-BR" sz="1000" u="sng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Objetivos do projeto:</a:t>
            </a:r>
          </a:p>
          <a:p>
            <a:pPr marL="0" algn="just" eaLnBrk="1" fontAlgn="b" hangingPunct="1">
              <a:lnSpc>
                <a:spcPct val="150000"/>
              </a:lnSpc>
              <a:spcBef>
                <a:spcPts val="600"/>
              </a:spcBef>
              <a:buFontTx/>
              <a:buNone/>
            </a:pPr>
            <a:endParaRPr lang="pt-BR" altLang="pt-BR" sz="1000" u="sng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algn="just" eaLnBrk="1" fontAlgn="b" hangingPunct="1">
              <a:lnSpc>
                <a:spcPct val="150000"/>
              </a:lnSpc>
              <a:spcBef>
                <a:spcPts val="600"/>
              </a:spcBef>
              <a:buFontTx/>
              <a:buNone/>
            </a:pPr>
            <a:endParaRPr lang="pt-BR" altLang="pt-BR" sz="1000" u="sng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algn="just" eaLnBrk="1" fontAlgn="b" hangingPunct="1">
              <a:lnSpc>
                <a:spcPct val="150000"/>
              </a:lnSpc>
              <a:spcBef>
                <a:spcPts val="600"/>
              </a:spcBef>
              <a:buFontTx/>
              <a:buNone/>
            </a:pPr>
            <a:r>
              <a:rPr lang="pt-BR" altLang="pt-BR" sz="1000" u="sng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</a:p>
          <a:p>
            <a:pPr marL="228600" indent="-228600" algn="just">
              <a:lnSpc>
                <a:spcPct val="150000"/>
              </a:lnSpc>
              <a:spcBef>
                <a:spcPct val="0"/>
              </a:spcBef>
              <a:buFont typeface="+mj-lt"/>
              <a:buAutoNum type="arabicPeriod" startAt="8"/>
            </a:pPr>
            <a:r>
              <a:rPr lang="pt-BR" altLang="pt-BR" sz="1000" b="1" i="1" dirty="0">
                <a:latin typeface="Verdana" pitchFamily="34" charset="0"/>
                <a:ea typeface="Verdana" pitchFamily="34" charset="0"/>
                <a:cs typeface="Verdana" pitchFamily="34" charset="0"/>
              </a:rPr>
              <a:t>PMAQ – PROGRAMA DE MELHORIA DO ACESSO E DA QUALIDADE</a:t>
            </a:r>
          </a:p>
          <a:p>
            <a:pPr marL="0" algn="just">
              <a:lnSpc>
                <a:spcPct val="150000"/>
              </a:lnSpc>
              <a:spcBef>
                <a:spcPts val="600"/>
              </a:spcBef>
              <a:buFontTx/>
              <a:buNone/>
            </a:pP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O programa eleva o repasse de recursos do incentivo federal para os municípios participantes que atingirem melhora no padrão de qualidade no atendimento. O programa foi lançado em 2011 e agora, em 2015, inicia seu 3º ciclo com a participação de todas as equipes de saúde da Atenção Básica (Saúde da Família e Parametrizada), incluindo as equipes de Saúde Bucal, Núcleos de Apoio à Saúde da Família e Centros de Especialidades Odontológicas que se encontrem em conformidade com a PNAB.</a:t>
            </a:r>
          </a:p>
          <a:p>
            <a:pPr marL="0" algn="just">
              <a:lnSpc>
                <a:spcPct val="150000"/>
              </a:lnSpc>
              <a:spcBef>
                <a:spcPts val="600"/>
              </a:spcBef>
              <a:buFontTx/>
              <a:buNone/>
            </a:pPr>
            <a:r>
              <a:rPr lang="pt-BR" altLang="pt-BR" sz="1000" u="sng" dirty="0">
                <a:latin typeface="Verdana" pitchFamily="34" charset="0"/>
                <a:ea typeface="Verdana" pitchFamily="34" charset="0"/>
                <a:cs typeface="Verdana" pitchFamily="34" charset="0"/>
              </a:rPr>
              <a:t>Objetivos da Consultoria:</a:t>
            </a:r>
          </a:p>
          <a:p>
            <a:pPr marL="0" algn="just" eaLnBrk="1" fontAlgn="b" hangingPunct="1">
              <a:lnSpc>
                <a:spcPct val="150000"/>
              </a:lnSpc>
              <a:spcBef>
                <a:spcPct val="0"/>
              </a:spcBef>
            </a:pP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 Coordenar e supervisionar o processo de avaliação da atenção básica de saúde na região do Grande ABC.</a:t>
            </a:r>
          </a:p>
          <a:p>
            <a:pPr marL="0" algn="just" eaLnBrk="1" fontAlgn="b" hangingPunct="1">
              <a:lnSpc>
                <a:spcPct val="150000"/>
              </a:lnSpc>
              <a:spcBef>
                <a:spcPts val="600"/>
              </a:spcBef>
              <a:buFontTx/>
              <a:buNone/>
            </a:pPr>
            <a:r>
              <a:rPr lang="pt-BR" altLang="pt-BR" sz="1000" u="sng" dirty="0">
                <a:latin typeface="Verdana" pitchFamily="34" charset="0"/>
                <a:ea typeface="Verdana" pitchFamily="34" charset="0"/>
                <a:cs typeface="Verdana" pitchFamily="34" charset="0"/>
              </a:rPr>
              <a:t>Objetivos do projeto:</a:t>
            </a:r>
            <a:endParaRPr lang="pt-BR" altLang="pt-BR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algn="just" eaLnBrk="1" fontAlgn="b" hangingPunct="1">
              <a:lnSpc>
                <a:spcPct val="150000"/>
              </a:lnSpc>
              <a:spcBef>
                <a:spcPct val="0"/>
              </a:spcBef>
              <a:buFont typeface="Symbol" pitchFamily="18" charset="2"/>
              <a:buChar char="-"/>
            </a:pP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 Induzir a ampliação do acesso e a melhoria da qualidade da atenção básica, com garantia de um padrão de qualidade comparável nacional, regional e localmente de maneira a permitir maior transparência e efetividade das ações governamentais direcionadas à Atenção Básica em Saúde.</a:t>
            </a:r>
          </a:p>
          <a:p>
            <a:pPr marL="0" algn="just" eaLnBrk="1" fontAlgn="b" hangingPunct="1">
              <a:lnSpc>
                <a:spcPct val="150000"/>
              </a:lnSpc>
              <a:spcBef>
                <a:spcPct val="0"/>
              </a:spcBef>
              <a:buFont typeface="Symbol" pitchFamily="18" charset="2"/>
              <a:buChar char="-"/>
            </a:pP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 Incentivar os gestores e as equipes a melhorar a qualidade dos serviços de saúde oferecidos aos cidadãos do território.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None/>
            </a:pPr>
            <a:endParaRPr lang="pt-BR" altLang="pt-BR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4914900" y="9432000"/>
            <a:ext cx="1600200" cy="360000"/>
          </a:xfrm>
        </p:spPr>
        <p:txBody>
          <a:bodyPr/>
          <a:lstStyle/>
          <a:p>
            <a:pPr>
              <a:defRPr/>
            </a:pPr>
            <a:fld id="{0317E7DE-19BA-4EA8-A494-6345CBCC6996}" type="slidenum">
              <a:rPr lang="pt-BR" smtClean="0"/>
              <a:pPr>
                <a:defRPr/>
              </a:pPr>
              <a:t>37</a:t>
            </a:fld>
            <a:endParaRPr lang="pt-BR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logo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513" y="4305300"/>
            <a:ext cx="5373687" cy="173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3" name="Picture 9" descr="logo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8950"/>
            <a:ext cx="1412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4" name="Picture 4" descr="logo_fmab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8" y="8913813"/>
            <a:ext cx="1079500" cy="849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5" name="Line 5"/>
          <p:cNvSpPr>
            <a:spLocks noChangeShapeType="1"/>
          </p:cNvSpPr>
          <p:nvPr/>
        </p:nvSpPr>
        <p:spPr bwMode="auto">
          <a:xfrm>
            <a:off x="1412875" y="0"/>
            <a:ext cx="0" cy="9906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40966" name="Text Box 7"/>
          <p:cNvSpPr txBox="1">
            <a:spLocks noChangeArrowheads="1"/>
          </p:cNvSpPr>
          <p:nvPr/>
        </p:nvSpPr>
        <p:spPr bwMode="auto">
          <a:xfrm>
            <a:off x="115888" y="1065213"/>
            <a:ext cx="1152525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400" b="1">
                <a:latin typeface="Verdana" pitchFamily="34" charset="0"/>
              </a:rPr>
              <a:t>Centro de Estudos de Saúde Coletiva do ABC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800">
                <a:latin typeface="Verdana" pitchFamily="34" charset="0"/>
              </a:rPr>
              <a:t>Desde 2000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1628775" y="273050"/>
            <a:ext cx="4824413" cy="3683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endParaRPr lang="pt-BR" dirty="0"/>
          </a:p>
        </p:txBody>
      </p:sp>
      <p:sp>
        <p:nvSpPr>
          <p:cNvPr id="19480" name="Rectangle 10"/>
          <p:cNvSpPr>
            <a:spLocks noChangeArrowheads="1"/>
          </p:cNvSpPr>
          <p:nvPr/>
        </p:nvSpPr>
        <p:spPr bwMode="auto">
          <a:xfrm>
            <a:off x="1484313" y="344488"/>
            <a:ext cx="5040312" cy="899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tabLst>
                <a:tab pos="1304925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tabLst>
                <a:tab pos="1304925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tabLst>
                <a:tab pos="1304925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228600" indent="-228600" algn="just">
              <a:lnSpc>
                <a:spcPct val="150000"/>
              </a:lnSpc>
              <a:spcBef>
                <a:spcPct val="0"/>
              </a:spcBef>
              <a:buFont typeface="+mj-lt"/>
              <a:buAutoNum type="arabicPeriod" startAt="9"/>
            </a:pPr>
            <a:endParaRPr lang="pt-BR" altLang="pt-BR" sz="1000" b="1" i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228600" indent="-228600" algn="just">
              <a:lnSpc>
                <a:spcPct val="150000"/>
              </a:lnSpc>
              <a:spcBef>
                <a:spcPct val="0"/>
              </a:spcBef>
              <a:buFont typeface="+mj-lt"/>
              <a:buAutoNum type="arabicPeriod" startAt="9"/>
            </a:pPr>
            <a:endParaRPr lang="pt-BR" altLang="pt-BR" sz="1000" b="1" i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buFont typeface="Symbol" panose="05050102010706020507" pitchFamily="18" charset="2"/>
              <a:buChar char="-"/>
            </a:pP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 Propor um conjunto de estratégias de qualificação, acompanhamento e avaliação do trabalho das equipes de saúde. </a:t>
            </a:r>
          </a:p>
          <a:p>
            <a:pPr algn="just" eaLnBrk="1" fontAlgn="b" hangingPunct="1">
              <a:lnSpc>
                <a:spcPct val="150000"/>
              </a:lnSpc>
              <a:spcBef>
                <a:spcPts val="600"/>
              </a:spcBef>
              <a:buNone/>
            </a:pPr>
            <a:r>
              <a:rPr lang="pt-BR" altLang="pt-BR" sz="10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Parceria:</a:t>
            </a: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 Rede de Governo Colaborativo em Saúde, FAURGS, Ministério da Saúde</a:t>
            </a:r>
            <a:endParaRPr lang="pt-BR" altLang="pt-BR" sz="1000" b="1" i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None/>
            </a:pPr>
            <a:endParaRPr lang="pt-BR" altLang="pt-BR" sz="1000" b="1" i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buFont typeface="+mj-lt"/>
              <a:buAutoNum type="arabicPeriod" startAt="9"/>
            </a:pPr>
            <a:r>
              <a:rPr lang="pt-BR" altLang="pt-BR" sz="1000" b="1" i="1" dirty="0">
                <a:latin typeface="Verdana" pitchFamily="34" charset="0"/>
                <a:ea typeface="Verdana" pitchFamily="34" charset="0"/>
                <a:cs typeface="Verdana" pitchFamily="34" charset="0"/>
              </a:rPr>
              <a:t> PNASS – PROGRAMA NACIONAL DE AVALIAÇÃO DOS SERVIÇOS DE SAÚDE</a:t>
            </a: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</a:p>
          <a:p>
            <a:pPr marL="0" algn="just">
              <a:lnSpc>
                <a:spcPct val="150000"/>
              </a:lnSpc>
              <a:spcBef>
                <a:spcPts val="600"/>
              </a:spcBef>
              <a:buFontTx/>
              <a:buNone/>
            </a:pPr>
            <a:r>
              <a:rPr lang="pt-BR" altLang="pt-BR" sz="1000" u="sng" dirty="0">
                <a:latin typeface="Verdana" pitchFamily="34" charset="0"/>
                <a:ea typeface="Verdana" pitchFamily="34" charset="0"/>
                <a:cs typeface="Verdana" pitchFamily="34" charset="0"/>
              </a:rPr>
              <a:t>Objetivos da Consultoria:</a:t>
            </a:r>
          </a:p>
          <a:p>
            <a:pPr marL="0" algn="just" eaLnBrk="1" fontAlgn="b" hangingPunct="1">
              <a:lnSpc>
                <a:spcPct val="150000"/>
              </a:lnSpc>
              <a:spcBef>
                <a:spcPct val="0"/>
              </a:spcBef>
            </a:pP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 Coordenar e supervisionar o processo de avaliação da atenção básica de saúde na região do Grande ABC.</a:t>
            </a:r>
          </a:p>
          <a:p>
            <a:pPr marL="0" algn="just" eaLnBrk="1" fontAlgn="b" hangingPunct="1">
              <a:lnSpc>
                <a:spcPct val="150000"/>
              </a:lnSpc>
              <a:spcBef>
                <a:spcPts val="600"/>
              </a:spcBef>
              <a:buFontTx/>
              <a:buNone/>
            </a:pPr>
            <a:r>
              <a:rPr lang="pt-BR" altLang="pt-BR" sz="1000" u="sng" dirty="0">
                <a:latin typeface="Verdana" pitchFamily="34" charset="0"/>
                <a:ea typeface="Verdana" pitchFamily="34" charset="0"/>
                <a:cs typeface="Verdana" pitchFamily="34" charset="0"/>
              </a:rPr>
              <a:t>Objetivos do projeto:</a:t>
            </a:r>
            <a:endParaRPr lang="pt-BR" altLang="pt-BR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algn="just" eaLnBrk="1" fontAlgn="b" hangingPunct="1">
              <a:lnSpc>
                <a:spcPct val="150000"/>
              </a:lnSpc>
              <a:spcBef>
                <a:spcPts val="600"/>
              </a:spcBef>
              <a:buNone/>
            </a:pP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OBJETIVO GERAL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Font typeface="Symbol" panose="05050102010706020507" pitchFamily="18" charset="2"/>
              <a:buChar char="-"/>
            </a:pP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 Avaliar a totalidade dos estabelecimentos de atenção especializada em saúde, ambulatoriais e hospitalares, contemplados com recursos financeiros provenientes de programas, políticas e incentivos do Ministério da Saúde, quanto às seguintes dimensões: estrutura, processo, resultado, produção do cuidado, gerenciamento de risco e a satisfação dos usuários em relação ao atendimento recebido. 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buNone/>
            </a:pP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OBJETIVOS ESPECÍFICOS 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Font typeface="Symbol" panose="05050102010706020507" pitchFamily="18" charset="2"/>
              <a:buChar char="-"/>
            </a:pP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 Consolidar o processo de avaliações sistemáticas dos estabelecimentos de atenção especializada em saúde, ambulatoriais e hospitalares.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Font typeface="Symbol" panose="05050102010706020507" pitchFamily="18" charset="2"/>
              <a:buChar char="-"/>
            </a:pP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 Conhecer o perfil da gestão dos estabelecimentos de Atenção Especializada avaliados.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Font typeface="Symbol" panose="05050102010706020507" pitchFamily="18" charset="2"/>
              <a:buChar char="-"/>
            </a:pP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 Aferir a satisfação dos usuários do SUS nos estabelecimentos avaliados.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Font typeface="Symbol" panose="05050102010706020507" pitchFamily="18" charset="2"/>
              <a:buChar char="-"/>
            </a:pP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 Incorporar indicadores que meçam o resultado da atenção/assistência prestada pelos estabelecimentos avaliados.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Font typeface="Symbol" panose="05050102010706020507" pitchFamily="18" charset="2"/>
              <a:buChar char="-"/>
            </a:pP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 Conhecer a inserção dos estabelecimentos de Atenção Especializada avaliados como ponto de atenção da Rede de Atenção à Saúde.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Font typeface="Symbol" panose="05050102010706020507" pitchFamily="18" charset="2"/>
              <a:buChar char="-"/>
            </a:pP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 Incentivar, pedagogicamente, a cultura avaliativa no processo de trabalho dos gestores de saúde.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Font typeface="Symbol" panose="05050102010706020507" pitchFamily="18" charset="2"/>
              <a:buChar char="-"/>
            </a:pP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 Incentivar a cultura avaliativa em estabelecimentos de saúde do SUS.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Font typeface="Symbol" panose="05050102010706020507" pitchFamily="18" charset="2"/>
              <a:buChar char="-"/>
            </a:pP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 Consolidar o PNASS como um instrumento de gestão do SUS.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Font typeface="Symbol" panose="05050102010706020507" pitchFamily="18" charset="2"/>
              <a:buChar char="-"/>
            </a:pP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 Transformar o PNASS em uma ferramenta estratégica de regulação do SUS. 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buNone/>
            </a:pPr>
            <a:r>
              <a:rPr lang="pt-BR" altLang="pt-BR" sz="10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Parceria:</a:t>
            </a: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 Rede de Governo Colaborativo em Saúde, FAURGS, Ministério da Saúde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None/>
            </a:pPr>
            <a:endParaRPr lang="pt-BR" altLang="pt-BR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buFont typeface="Symbol" panose="05050102010706020507" pitchFamily="18" charset="2"/>
              <a:buChar char="-"/>
            </a:pPr>
            <a:endParaRPr lang="pt-BR" altLang="pt-BR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4914900" y="9432000"/>
            <a:ext cx="1600200" cy="360000"/>
          </a:xfrm>
        </p:spPr>
        <p:txBody>
          <a:bodyPr/>
          <a:lstStyle/>
          <a:p>
            <a:pPr>
              <a:defRPr/>
            </a:pPr>
            <a:fld id="{0317E7DE-19BA-4EA8-A494-6345CBCC6996}" type="slidenum">
              <a:rPr lang="pt-BR" smtClean="0"/>
              <a:pPr>
                <a:defRPr/>
              </a:pPr>
              <a:t>38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098477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logo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513" y="4305300"/>
            <a:ext cx="5373687" cy="173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87" name="Picture 9" descr="logo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8950"/>
            <a:ext cx="1412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88" name="Picture 4" descr="logo_fmab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8" y="8913813"/>
            <a:ext cx="1079500" cy="849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9" name="Line 5"/>
          <p:cNvSpPr>
            <a:spLocks noChangeShapeType="1"/>
          </p:cNvSpPr>
          <p:nvPr/>
        </p:nvSpPr>
        <p:spPr bwMode="auto">
          <a:xfrm>
            <a:off x="1412875" y="0"/>
            <a:ext cx="0" cy="9906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41990" name="Text Box 7"/>
          <p:cNvSpPr txBox="1">
            <a:spLocks noChangeArrowheads="1"/>
          </p:cNvSpPr>
          <p:nvPr/>
        </p:nvSpPr>
        <p:spPr bwMode="auto">
          <a:xfrm>
            <a:off x="115888" y="1065213"/>
            <a:ext cx="1152525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400" b="1">
                <a:latin typeface="Verdana" pitchFamily="34" charset="0"/>
              </a:rPr>
              <a:t>Centro de Estudos de Saúde Coletiva do ABC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800">
                <a:latin typeface="Verdana" pitchFamily="34" charset="0"/>
              </a:rPr>
              <a:t>Desde 2000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1628775" y="273050"/>
            <a:ext cx="4824413" cy="3683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endParaRPr lang="pt-BR" dirty="0"/>
          </a:p>
        </p:txBody>
      </p:sp>
      <p:sp>
        <p:nvSpPr>
          <p:cNvPr id="10" name="Retângulo 9"/>
          <p:cNvSpPr/>
          <p:nvPr/>
        </p:nvSpPr>
        <p:spPr>
          <a:xfrm>
            <a:off x="2283761" y="3728864"/>
            <a:ext cx="3703257" cy="255454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pt-BR" sz="4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BOLSAS </a:t>
            </a:r>
          </a:p>
          <a:p>
            <a:pPr algn="ctr">
              <a:defRPr/>
            </a:pPr>
            <a:r>
              <a:rPr lang="pt-BR" sz="4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 </a:t>
            </a:r>
          </a:p>
          <a:p>
            <a:pPr algn="ctr">
              <a:defRPr/>
            </a:pPr>
            <a:r>
              <a:rPr lang="pt-BR" sz="4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Incentivo </a:t>
            </a:r>
          </a:p>
          <a:p>
            <a:pPr algn="ctr">
              <a:defRPr/>
            </a:pPr>
            <a:r>
              <a:rPr lang="pt-BR" sz="4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acadêmico</a:t>
            </a:r>
            <a:endParaRPr lang="pt-BR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4914900" y="9432000"/>
            <a:ext cx="1600200" cy="360000"/>
          </a:xfrm>
        </p:spPr>
        <p:txBody>
          <a:bodyPr/>
          <a:lstStyle/>
          <a:p>
            <a:pPr>
              <a:defRPr/>
            </a:pPr>
            <a:fld id="{0317E7DE-19BA-4EA8-A494-6345CBCC6996}" type="slidenum">
              <a:rPr lang="pt-BR" smtClean="0"/>
              <a:pPr>
                <a:defRPr/>
              </a:pPr>
              <a:t>39</a:t>
            </a:fld>
            <a:endParaRPr lang="pt-BR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logo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513" y="4305300"/>
            <a:ext cx="5373687" cy="173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1" name="Picture 9" descr="logo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8950"/>
            <a:ext cx="1412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2" name="Picture 4" descr="logo_fmab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8" y="8913813"/>
            <a:ext cx="1079500" cy="849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3" name="Line 5"/>
          <p:cNvSpPr>
            <a:spLocks noChangeShapeType="1"/>
          </p:cNvSpPr>
          <p:nvPr/>
        </p:nvSpPr>
        <p:spPr bwMode="auto">
          <a:xfrm>
            <a:off x="1412875" y="0"/>
            <a:ext cx="0" cy="9906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 dirty="0"/>
          </a:p>
        </p:txBody>
      </p:sp>
      <p:sp>
        <p:nvSpPr>
          <p:cNvPr id="43014" name="Text Box 7"/>
          <p:cNvSpPr txBox="1">
            <a:spLocks noChangeArrowheads="1"/>
          </p:cNvSpPr>
          <p:nvPr/>
        </p:nvSpPr>
        <p:spPr bwMode="auto">
          <a:xfrm>
            <a:off x="115888" y="1065213"/>
            <a:ext cx="1152525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400" b="1" dirty="0">
                <a:latin typeface="Verdana" pitchFamily="34" charset="0"/>
              </a:rPr>
              <a:t>Centro de Estudos de Saúde Coletiva do ABC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800" dirty="0">
                <a:latin typeface="Verdana" pitchFamily="34" charset="0"/>
              </a:rPr>
              <a:t>Desde 2000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1628775" y="273050"/>
            <a:ext cx="4824413" cy="3683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endParaRPr lang="pt-BR" dirty="0"/>
          </a:p>
        </p:txBody>
      </p:sp>
      <p:sp>
        <p:nvSpPr>
          <p:cNvPr id="19480" name="Rectangle 10"/>
          <p:cNvSpPr>
            <a:spLocks noChangeArrowheads="1"/>
          </p:cNvSpPr>
          <p:nvPr/>
        </p:nvSpPr>
        <p:spPr bwMode="auto">
          <a:xfrm>
            <a:off x="1484313" y="344488"/>
            <a:ext cx="5040312" cy="899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tabLst>
                <a:tab pos="1304925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tabLst>
                <a:tab pos="1304925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tabLst>
                <a:tab pos="1304925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pt-BR" altLang="pt-BR" sz="1200" b="1" u="sng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PROGRAMA DE INICIAÇÃO CIENTÍFICA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  <a:defRPr/>
            </a:pPr>
            <a:endParaRPr lang="pt-BR" altLang="pt-BR" sz="1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indent="457200"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  <a:defRPr/>
            </a:pP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 CESCO promove o Programa de Apoio à Pesquisa, que visa incentivar o desenvolvimento e divulgação de investigações científicas, realizadas sob responsabilidade de seus membros e destinado aos corpos docente e discente da Faculdade de Medicina do ABC.</a:t>
            </a:r>
          </a:p>
          <a:p>
            <a:pPr indent="457200" algn="just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 Programa é voltado para atividades de pesquisa realizada no campo da Saúde Coletiva.</a:t>
            </a:r>
          </a:p>
          <a:p>
            <a:pPr indent="457200"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  <a:defRPr/>
            </a:pPr>
            <a:endParaRPr lang="pt-BR" altLang="pt-BR" sz="1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Projeto: A Prevalência dos atendimentos do SAMU-192 e o impacto da Lei Seca no Município de Santo André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Aluno: 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André Fischer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Orientador: 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Marco </a:t>
            </a:r>
            <a:r>
              <a:rPr lang="pt-BR" sz="1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Akerman</a:t>
            </a:r>
            <a:endParaRPr lang="pt-BR" sz="1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FontTx/>
              <a:buNone/>
              <a:defRPr/>
            </a:pPr>
            <a:endParaRPr lang="pt-BR" sz="1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Projeto: "Bulindo" com a Universidade: Um estudo sobre o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Trote na Medicina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Aluno: 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Silvia </a:t>
            </a:r>
            <a:r>
              <a:rPr lang="pt-BR" sz="1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Kharmandayan</a:t>
            </a:r>
            <a:endParaRPr lang="pt-BR" sz="1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Orientador: 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Marco </a:t>
            </a:r>
            <a:r>
              <a:rPr lang="pt-BR" sz="1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Akerman</a:t>
            </a:r>
            <a:endParaRPr lang="pt-BR" sz="1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FontTx/>
              <a:buNone/>
              <a:defRPr/>
            </a:pPr>
            <a:endParaRPr lang="pt-BR" sz="1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Projeto: Raízes do Trote Universitário: Um Olhar para o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Passado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Aluno: 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Lucas Bueno </a:t>
            </a:r>
            <a:r>
              <a:rPr lang="pt-BR" sz="1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Feo</a:t>
            </a:r>
            <a:endParaRPr lang="pt-BR" sz="1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Orientador: 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Marco </a:t>
            </a:r>
            <a:r>
              <a:rPr lang="pt-BR" sz="1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Akerman</a:t>
            </a:r>
            <a:endParaRPr lang="pt-BR" sz="1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fontAlgn="b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FontTx/>
              <a:buNone/>
              <a:defRPr/>
            </a:pPr>
            <a:endParaRPr lang="pt-BR" sz="1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Projeto: O perfil epidemiológico da tuberculose na Região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Metropolitana de São Paulo, SP, frente à estratégia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 Tratamento Supervisionado (DOTS)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Aluno: 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Aline Santos </a:t>
            </a:r>
            <a:r>
              <a:rPr lang="pt-BR" sz="1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Ibanês</a:t>
            </a:r>
            <a:endParaRPr lang="pt-BR" sz="1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Orientador: 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Nivaldo Carneiro Junior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  <a:defRPr/>
            </a:pPr>
            <a:endParaRPr lang="pt-BR" sz="1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Projeto: Comportamento masculino acerca da sua própria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saúde no contexto da atenção primária.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Aluno: 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Camila Lopes Vendramini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pt-BR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Orientador: 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Daniela Colombo </a:t>
            </a:r>
            <a:r>
              <a:rPr lang="pt-BR" sz="1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Droguetti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Vieira</a:t>
            </a:r>
            <a:endParaRPr lang="pt-BR" sz="1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pt-BR" sz="1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4914900" y="9432000"/>
            <a:ext cx="1600200" cy="360000"/>
          </a:xfrm>
        </p:spPr>
        <p:txBody>
          <a:bodyPr/>
          <a:lstStyle/>
          <a:p>
            <a:pPr>
              <a:defRPr/>
            </a:pPr>
            <a:fld id="{0317E7DE-19BA-4EA8-A494-6345CBCC6996}" type="slidenum">
              <a:rPr lang="pt-BR" smtClean="0"/>
              <a:pPr>
                <a:defRPr/>
              </a:pPr>
              <a:t>40</a:t>
            </a:fld>
            <a:endParaRPr lang="pt-BR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logo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513" y="4305300"/>
            <a:ext cx="5373687" cy="173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5" name="Picture 9" descr="logo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8950"/>
            <a:ext cx="1412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6" name="Picture 4" descr="logo_fmab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8" y="8913813"/>
            <a:ext cx="1079500" cy="849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7" name="Line 5"/>
          <p:cNvSpPr>
            <a:spLocks noChangeShapeType="1"/>
          </p:cNvSpPr>
          <p:nvPr/>
        </p:nvSpPr>
        <p:spPr bwMode="auto">
          <a:xfrm>
            <a:off x="1412875" y="0"/>
            <a:ext cx="0" cy="9906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44038" name="Text Box 7"/>
          <p:cNvSpPr txBox="1">
            <a:spLocks noChangeArrowheads="1"/>
          </p:cNvSpPr>
          <p:nvPr/>
        </p:nvSpPr>
        <p:spPr bwMode="auto">
          <a:xfrm>
            <a:off x="115888" y="1065213"/>
            <a:ext cx="1152525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400" b="1">
                <a:latin typeface="Verdana" pitchFamily="34" charset="0"/>
              </a:rPr>
              <a:t>Centro de Estudos de Saúde Coletiva do ABC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800">
                <a:latin typeface="Verdana" pitchFamily="34" charset="0"/>
              </a:rPr>
              <a:t>Desde 2000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1628775" y="273050"/>
            <a:ext cx="4824413" cy="3683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endParaRPr lang="pt-BR" dirty="0"/>
          </a:p>
        </p:txBody>
      </p:sp>
      <p:sp>
        <p:nvSpPr>
          <p:cNvPr id="44041" name="Rectangle 10"/>
          <p:cNvSpPr>
            <a:spLocks noChangeArrowheads="1"/>
          </p:cNvSpPr>
          <p:nvPr/>
        </p:nvSpPr>
        <p:spPr bwMode="auto">
          <a:xfrm>
            <a:off x="1484313" y="344488"/>
            <a:ext cx="5040312" cy="899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tabLst>
                <a:tab pos="1304925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tabLst>
                <a:tab pos="1304925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tabLst>
                <a:tab pos="1304925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0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Projeto: Realização de exames de diagnóstico por imagem no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0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hospital de ensino de Santo André: comparação entre diretrizes e requerimentos médicos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0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Aluno: </a:t>
            </a: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Karina </a:t>
            </a:r>
            <a:r>
              <a:rPr lang="pt-BR" altLang="pt-BR" sz="10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Brunetti</a:t>
            </a:r>
            <a:endParaRPr lang="pt-BR" altLang="pt-BR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0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Orientador: </a:t>
            </a: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Vânia Barbosa do Nascimento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</a:pPr>
            <a:endParaRPr lang="pt-BR" altLang="pt-BR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0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Projeto: Cuidado em pacientes diabéticos: uma revisão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0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sistemática de literatura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0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Aluno: </a:t>
            </a: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Natasha Carolina da Costa Molina </a:t>
            </a:r>
            <a:r>
              <a:rPr lang="pt-BR" altLang="pt-BR" sz="10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Carreno</a:t>
            </a:r>
            <a:endParaRPr lang="pt-BR" altLang="pt-BR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0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Orientador: </a:t>
            </a: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Marcelo Eduardo Pfeiffer Castellanos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0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Projeto: Análise do Universo de Possibilidades e de Projetos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0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de Vida de Adolescentes que engravidaram Intencionalmente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0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Aluno: </a:t>
            </a: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Soraya Borges Rossi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0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Orientador: </a:t>
            </a: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Ligia de Fátima Nobrega Reato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4914900" y="9432000"/>
            <a:ext cx="1600200" cy="360000"/>
          </a:xfrm>
        </p:spPr>
        <p:txBody>
          <a:bodyPr/>
          <a:lstStyle/>
          <a:p>
            <a:pPr>
              <a:defRPr/>
            </a:pPr>
            <a:fld id="{0317E7DE-19BA-4EA8-A494-6345CBCC6996}" type="slidenum">
              <a:rPr lang="pt-BR" smtClean="0"/>
              <a:pPr>
                <a:defRPr/>
              </a:pPr>
              <a:t>41</a:t>
            </a:fld>
            <a:endParaRPr lang="pt-BR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logo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513" y="4305300"/>
            <a:ext cx="5373687" cy="173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3" name="Picture 9" descr="logo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8950"/>
            <a:ext cx="1412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4" name="Picture 4" descr="logo_fmab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8" y="8913813"/>
            <a:ext cx="1079500" cy="849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5" name="Line 5"/>
          <p:cNvSpPr>
            <a:spLocks noChangeShapeType="1"/>
          </p:cNvSpPr>
          <p:nvPr/>
        </p:nvSpPr>
        <p:spPr bwMode="auto">
          <a:xfrm>
            <a:off x="1412875" y="0"/>
            <a:ext cx="0" cy="9906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46086" name="Text Box 7"/>
          <p:cNvSpPr txBox="1">
            <a:spLocks noChangeArrowheads="1"/>
          </p:cNvSpPr>
          <p:nvPr/>
        </p:nvSpPr>
        <p:spPr bwMode="auto">
          <a:xfrm>
            <a:off x="115888" y="1065213"/>
            <a:ext cx="1152525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400" b="1">
                <a:latin typeface="Verdana" pitchFamily="34" charset="0"/>
              </a:rPr>
              <a:t>Centro de Estudos de Saúde Coletiva do ABC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800">
                <a:latin typeface="Verdana" pitchFamily="34" charset="0"/>
              </a:rPr>
              <a:t>Desde 2000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1628775" y="273050"/>
            <a:ext cx="4824413" cy="3683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endParaRPr lang="pt-BR" dirty="0"/>
          </a:p>
        </p:txBody>
      </p:sp>
      <p:sp>
        <p:nvSpPr>
          <p:cNvPr id="19480" name="Rectangle 10"/>
          <p:cNvSpPr>
            <a:spLocks noChangeArrowheads="1"/>
          </p:cNvSpPr>
          <p:nvPr/>
        </p:nvSpPr>
        <p:spPr bwMode="auto">
          <a:xfrm>
            <a:off x="1484313" y="344488"/>
            <a:ext cx="5040312" cy="899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tabLst>
                <a:tab pos="1304925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tabLst>
                <a:tab pos="1304925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tabLst>
                <a:tab pos="1304925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pt-BR" altLang="pt-BR" sz="1200" b="1" u="sng" dirty="0">
                <a:latin typeface="Verdana" pitchFamily="34" charset="0"/>
                <a:ea typeface="Verdana" pitchFamily="34" charset="0"/>
                <a:cs typeface="Verdana" pitchFamily="34" charset="0"/>
              </a:rPr>
              <a:t>Programa Nacional de Reorientação da Formação Profissional em Saúde - PRÓ‐Saúde</a:t>
            </a:r>
            <a:endParaRPr lang="pt-BR" altLang="pt-BR" sz="10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</a:pPr>
            <a:endParaRPr lang="pt-BR" altLang="pt-BR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indent="450000"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 O PRÓ-Saúde tem como eixo central a integração ensino-serviço, com a consequente inserção dos estudantes de graduação da área da saúde desde o início de sua formação no cenário de prática da Rede SUS, com ênfase na atenção básica.</a:t>
            </a:r>
          </a:p>
          <a:p>
            <a:pPr indent="450000"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Através da reorientação da formação profissional, tem por objetivo, assegurar uma compreensão global de processo saúde-doença, promover transformações na geração de conhecimentos, ensino e aprendizagem; e na assistência à saúde da população, com vistas a assegurar um acolhimento de qualidade para todos.</a:t>
            </a:r>
          </a:p>
          <a:p>
            <a:pPr indent="450000"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Iniciou-se com os cursos de Medicina, Enfermagem e Odontologia e a partir de 2007, passou a contemplar os demais cursos da área da Saúde. </a:t>
            </a:r>
          </a:p>
          <a:p>
            <a:pPr marL="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pt-BR" altLang="pt-BR" sz="1000" u="sng" dirty="0">
                <a:latin typeface="Verdana" pitchFamily="34" charset="0"/>
                <a:ea typeface="Verdana" pitchFamily="34" charset="0"/>
                <a:cs typeface="Verdana" pitchFamily="34" charset="0"/>
              </a:rPr>
              <a:t>Objetivos :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 Reestruturar a formação profissional do estudante da Faculdade de Medicina do ABC para atender as necessidades de saúde da população da região.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 Reorientar práticas médicas desde o início do curso em sintonia com as Diretrizes Curriculares Nacionais do Curso de Graduação em Saúde.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 Favorecer e estimular a integração do trabalho interdisciplinar e multiprofissional, aproximando a academia, a gestão, os profissionais de saúde e a comunidade.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</a:pPr>
            <a:endParaRPr lang="pt-BR" altLang="pt-BR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</a:pPr>
            <a:endParaRPr lang="pt-BR" altLang="pt-BR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</a:pPr>
            <a:endParaRPr lang="pt-BR" altLang="pt-BR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</a:pPr>
            <a:endParaRPr lang="pt-BR" altLang="pt-BR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</a:pPr>
            <a:endParaRPr lang="pt-BR" altLang="pt-BR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</a:pPr>
            <a:endParaRPr lang="pt-BR" altLang="pt-BR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</a:pPr>
            <a:endParaRPr lang="pt-BR" altLang="pt-BR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4914900" y="9432000"/>
            <a:ext cx="1600200" cy="360000"/>
          </a:xfrm>
        </p:spPr>
        <p:txBody>
          <a:bodyPr/>
          <a:lstStyle/>
          <a:p>
            <a:pPr>
              <a:defRPr/>
            </a:pPr>
            <a:fld id="{0317E7DE-19BA-4EA8-A494-6345CBCC6996}" type="slidenum">
              <a:rPr lang="pt-BR" smtClean="0"/>
              <a:pPr>
                <a:defRPr/>
              </a:pPr>
              <a:t>42</a:t>
            </a:fld>
            <a:endParaRPr lang="pt-BR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logo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513" y="4305300"/>
            <a:ext cx="5373687" cy="173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59" name="Picture 9" descr="logo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8950"/>
            <a:ext cx="1412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0" name="Picture 4" descr="logo_fmab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8" y="8913813"/>
            <a:ext cx="1079500" cy="849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61" name="Line 5"/>
          <p:cNvSpPr>
            <a:spLocks noChangeShapeType="1"/>
          </p:cNvSpPr>
          <p:nvPr/>
        </p:nvSpPr>
        <p:spPr bwMode="auto">
          <a:xfrm>
            <a:off x="1412875" y="0"/>
            <a:ext cx="0" cy="9906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45062" name="Text Box 7"/>
          <p:cNvSpPr txBox="1">
            <a:spLocks noChangeArrowheads="1"/>
          </p:cNvSpPr>
          <p:nvPr/>
        </p:nvSpPr>
        <p:spPr bwMode="auto">
          <a:xfrm>
            <a:off x="115888" y="1065213"/>
            <a:ext cx="1152525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400" b="1">
                <a:latin typeface="Verdana" pitchFamily="34" charset="0"/>
              </a:rPr>
              <a:t>Centro de Estudos de Saúde Coletiva do ABC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800">
                <a:latin typeface="Verdana" pitchFamily="34" charset="0"/>
              </a:rPr>
              <a:t>Desde 2000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1628775" y="273050"/>
            <a:ext cx="4824413" cy="3683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endParaRPr lang="pt-BR" dirty="0"/>
          </a:p>
        </p:txBody>
      </p:sp>
      <p:sp>
        <p:nvSpPr>
          <p:cNvPr id="19480" name="Rectangle 10"/>
          <p:cNvSpPr>
            <a:spLocks noChangeArrowheads="1"/>
          </p:cNvSpPr>
          <p:nvPr/>
        </p:nvSpPr>
        <p:spPr bwMode="auto">
          <a:xfrm>
            <a:off x="1484313" y="344488"/>
            <a:ext cx="5040312" cy="899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tabLst>
                <a:tab pos="1304925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tabLst>
                <a:tab pos="1304925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tabLst>
                <a:tab pos="1304925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pt-BR" altLang="pt-BR" sz="1200" b="1" u="sng" dirty="0">
                <a:latin typeface="Verdana" pitchFamily="34" charset="0"/>
                <a:ea typeface="Verdana" pitchFamily="34" charset="0"/>
                <a:cs typeface="Verdana" pitchFamily="34" charset="0"/>
              </a:rPr>
              <a:t>Programa de Educação pelo Trabalho para a Saúde – PET‐Saúde</a:t>
            </a:r>
          </a:p>
          <a:p>
            <a:pPr algn="ctr">
              <a:spcBef>
                <a:spcPts val="1000"/>
              </a:spcBef>
              <a:buFontTx/>
              <a:buNone/>
            </a:pPr>
            <a:endParaRPr lang="pt-BR" altLang="pt-BR" sz="1200" b="1" u="sng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indent="450000"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O Programa de Educação pelo Trabalho para a Saúde (PET Saúde) é um programa dos Ministérios da Saúde e Educação destinado a viabilizar o aperfeiçoamento e a especialização em serviço, bem como a iniciação ao trabalho, estágios e vivências, dirigidos, respectivamente, aos profissionais e estudantes da área da saúde, de acordo com as necessidades do SUS.</a:t>
            </a:r>
          </a:p>
          <a:p>
            <a:pPr marL="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pt-BR" altLang="pt-BR" sz="1000" u="sng" dirty="0">
                <a:latin typeface="Verdana" pitchFamily="34" charset="0"/>
                <a:ea typeface="Verdana" pitchFamily="34" charset="0"/>
                <a:cs typeface="Verdana" pitchFamily="34" charset="0"/>
              </a:rPr>
              <a:t>Objetivos :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 Desenvolver atividades acadêmicas em padrões de qualidade e excelência mediante grupos de aprendizagem tutorial.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 Contribuir para a formação de docentes e profissionais e favorecer a fixação de profissionais de saúde.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 Fomentar a articulação ensino serviço-comunidade e a educação pelo trabalho.</a:t>
            </a:r>
          </a:p>
          <a:p>
            <a:pPr marL="0" algn="just" eaLnBrk="1" fontAlgn="b" hangingPunct="1">
              <a:lnSpc>
                <a:spcPct val="150000"/>
              </a:lnSpc>
              <a:spcBef>
                <a:spcPct val="0"/>
              </a:spcBef>
            </a:pP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 Elaborar e desenvolver projetos que atendam às necessidades do SUS e que estejam em sintonia com a política do Pró-Saúde.</a:t>
            </a:r>
          </a:p>
          <a:p>
            <a:pPr marL="0" algn="just" eaLnBrk="1" fontAlgn="b" hangingPunct="1">
              <a:lnSpc>
                <a:spcPct val="150000"/>
              </a:lnSpc>
              <a:spcBef>
                <a:spcPct val="0"/>
              </a:spcBef>
            </a:pP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 Coordenar os projetos aprovados da região do ABC.</a:t>
            </a:r>
          </a:p>
          <a:p>
            <a:pPr marL="0" algn="just" eaLnBrk="1" fontAlgn="b" hangingPunct="1">
              <a:lnSpc>
                <a:spcPct val="150000"/>
              </a:lnSpc>
              <a:spcBef>
                <a:spcPct val="0"/>
              </a:spcBef>
            </a:pP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 Coordenar os grupos tutoriais da Faculdade de Medicina do ABC..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pt-BR" altLang="pt-BR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algn="just" eaLnBrk="1" fontAlgn="b" hangingPunct="1">
              <a:lnSpc>
                <a:spcPct val="150000"/>
              </a:lnSpc>
              <a:spcBef>
                <a:spcPct val="0"/>
              </a:spcBef>
            </a:pPr>
            <a:endParaRPr lang="pt-BR" altLang="pt-BR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algn="just" eaLnBrk="1" fontAlgn="b" hangingPunct="1">
              <a:lnSpc>
                <a:spcPct val="150000"/>
              </a:lnSpc>
              <a:spcBef>
                <a:spcPct val="0"/>
              </a:spcBef>
            </a:pPr>
            <a:endParaRPr lang="pt-BR" altLang="pt-BR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algn="just" eaLnBrk="1" fontAlgn="b" hangingPunct="1">
              <a:lnSpc>
                <a:spcPct val="150000"/>
              </a:lnSpc>
              <a:spcBef>
                <a:spcPct val="0"/>
              </a:spcBef>
            </a:pPr>
            <a:endParaRPr lang="pt-BR" altLang="pt-BR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algn="just" eaLnBrk="1" fontAlgn="b" hangingPunct="1">
              <a:lnSpc>
                <a:spcPct val="150000"/>
              </a:lnSpc>
              <a:spcBef>
                <a:spcPct val="0"/>
              </a:spcBef>
            </a:pPr>
            <a:endParaRPr lang="pt-BR" altLang="pt-BR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algn="just" eaLnBrk="1" fontAlgn="b" hangingPunct="1">
              <a:lnSpc>
                <a:spcPct val="150000"/>
              </a:lnSpc>
              <a:spcBef>
                <a:spcPct val="0"/>
              </a:spcBef>
            </a:pPr>
            <a:endParaRPr lang="pt-BR" altLang="pt-BR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algn="just" eaLnBrk="1" fontAlgn="b" hangingPunct="1">
              <a:lnSpc>
                <a:spcPct val="150000"/>
              </a:lnSpc>
              <a:spcBef>
                <a:spcPct val="0"/>
              </a:spcBef>
            </a:pPr>
            <a:endParaRPr lang="pt-BR" altLang="pt-BR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algn="just" eaLnBrk="1" fontAlgn="b" hangingPunct="1">
              <a:lnSpc>
                <a:spcPct val="150000"/>
              </a:lnSpc>
              <a:spcBef>
                <a:spcPct val="0"/>
              </a:spcBef>
            </a:pPr>
            <a:endParaRPr lang="pt-BR" altLang="pt-BR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algn="just" eaLnBrk="1" fontAlgn="b" hangingPunct="1">
              <a:lnSpc>
                <a:spcPct val="150000"/>
              </a:lnSpc>
              <a:spcBef>
                <a:spcPct val="0"/>
              </a:spcBef>
            </a:pPr>
            <a:endParaRPr lang="pt-BR" altLang="pt-BR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algn="just" eaLnBrk="1" fontAlgn="b" hangingPunct="1">
              <a:lnSpc>
                <a:spcPct val="150000"/>
              </a:lnSpc>
              <a:spcBef>
                <a:spcPct val="0"/>
              </a:spcBef>
            </a:pPr>
            <a:endParaRPr lang="pt-BR" altLang="pt-BR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algn="just" eaLnBrk="1" fontAlgn="b" hangingPunct="1">
              <a:lnSpc>
                <a:spcPct val="150000"/>
              </a:lnSpc>
              <a:spcBef>
                <a:spcPct val="0"/>
              </a:spcBef>
            </a:pPr>
            <a:endParaRPr lang="pt-BR" altLang="pt-BR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algn="just" eaLnBrk="1" fontAlgn="b" hangingPunct="1">
              <a:lnSpc>
                <a:spcPct val="150000"/>
              </a:lnSpc>
              <a:spcBef>
                <a:spcPct val="0"/>
              </a:spcBef>
            </a:pPr>
            <a:endParaRPr lang="pt-BR" altLang="pt-BR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</a:pPr>
            <a:endParaRPr lang="pt-BR" altLang="pt-BR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</a:pPr>
            <a:endParaRPr lang="pt-BR" altLang="pt-BR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</a:pPr>
            <a:endParaRPr lang="pt-BR" altLang="pt-BR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</a:pPr>
            <a:endParaRPr lang="pt-BR" altLang="pt-BR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4914900" y="9432000"/>
            <a:ext cx="1600200" cy="360000"/>
          </a:xfrm>
        </p:spPr>
        <p:txBody>
          <a:bodyPr/>
          <a:lstStyle/>
          <a:p>
            <a:pPr>
              <a:defRPr/>
            </a:pPr>
            <a:fld id="{0317E7DE-19BA-4EA8-A494-6345CBCC6996}" type="slidenum">
              <a:rPr lang="pt-BR" smtClean="0"/>
              <a:pPr>
                <a:defRPr/>
              </a:pPr>
              <a:t>43</a:t>
            </a:fld>
            <a:endParaRPr lang="pt-BR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logo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513" y="4305300"/>
            <a:ext cx="5373687" cy="173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5" name="Picture 9" descr="logo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8950"/>
            <a:ext cx="1412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6" name="Picture 4" descr="logo_fmab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8" y="8913813"/>
            <a:ext cx="1079500" cy="849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57" name="Line 5"/>
          <p:cNvSpPr>
            <a:spLocks noChangeShapeType="1"/>
          </p:cNvSpPr>
          <p:nvPr/>
        </p:nvSpPr>
        <p:spPr bwMode="auto">
          <a:xfrm>
            <a:off x="1412875" y="0"/>
            <a:ext cx="0" cy="9906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49158" name="Text Box 7"/>
          <p:cNvSpPr txBox="1">
            <a:spLocks noChangeArrowheads="1"/>
          </p:cNvSpPr>
          <p:nvPr/>
        </p:nvSpPr>
        <p:spPr bwMode="auto">
          <a:xfrm>
            <a:off x="115888" y="1065213"/>
            <a:ext cx="1152525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400" b="1">
                <a:latin typeface="Verdana" pitchFamily="34" charset="0"/>
              </a:rPr>
              <a:t>Centro de Estudos de Saúde Coletiva do ABC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800">
                <a:latin typeface="Verdana" pitchFamily="34" charset="0"/>
              </a:rPr>
              <a:t>Desde 2000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1628775" y="273050"/>
            <a:ext cx="4824413" cy="3683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endParaRPr lang="pt-BR" dirty="0"/>
          </a:p>
        </p:txBody>
      </p:sp>
      <p:sp>
        <p:nvSpPr>
          <p:cNvPr id="10" name="Retângulo 9"/>
          <p:cNvSpPr/>
          <p:nvPr/>
        </p:nvSpPr>
        <p:spPr>
          <a:xfrm>
            <a:off x="2285361" y="3872880"/>
            <a:ext cx="3700051" cy="19389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pt-BR" sz="4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PROMOÇÃO</a:t>
            </a:r>
          </a:p>
          <a:p>
            <a:pPr algn="ctr">
              <a:defRPr/>
            </a:pPr>
            <a:r>
              <a:rPr lang="pt-BR" sz="4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</a:t>
            </a:r>
          </a:p>
          <a:p>
            <a:pPr algn="ctr">
              <a:defRPr/>
            </a:pPr>
            <a:r>
              <a:rPr lang="pt-BR" sz="4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EVENTOS</a:t>
            </a:r>
            <a:endParaRPr lang="pt-BR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4914900" y="9432000"/>
            <a:ext cx="1600200" cy="360000"/>
          </a:xfrm>
        </p:spPr>
        <p:txBody>
          <a:bodyPr/>
          <a:lstStyle/>
          <a:p>
            <a:pPr>
              <a:defRPr/>
            </a:pPr>
            <a:fld id="{0317E7DE-19BA-4EA8-A494-6345CBCC6996}" type="slidenum">
              <a:rPr lang="pt-BR" smtClean="0"/>
              <a:pPr>
                <a:defRPr/>
              </a:pPr>
              <a:t>44</a:t>
            </a:fld>
            <a:endParaRPr lang="pt-BR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logo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513" y="4305300"/>
            <a:ext cx="5373687" cy="173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79" name="Picture 9" descr="logo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8950"/>
            <a:ext cx="1412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0" name="Picture 4" descr="logo_fmab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8" y="8913813"/>
            <a:ext cx="1079500" cy="849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81" name="Line 5"/>
          <p:cNvSpPr>
            <a:spLocks noChangeShapeType="1"/>
          </p:cNvSpPr>
          <p:nvPr/>
        </p:nvSpPr>
        <p:spPr bwMode="auto">
          <a:xfrm>
            <a:off x="1412875" y="0"/>
            <a:ext cx="0" cy="9906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50182" name="Text Box 7"/>
          <p:cNvSpPr txBox="1">
            <a:spLocks noChangeArrowheads="1"/>
          </p:cNvSpPr>
          <p:nvPr/>
        </p:nvSpPr>
        <p:spPr bwMode="auto">
          <a:xfrm>
            <a:off x="115888" y="1065213"/>
            <a:ext cx="1152525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400" b="1">
                <a:latin typeface="Verdana" pitchFamily="34" charset="0"/>
              </a:rPr>
              <a:t>Centro de Estudos de Saúde Coletiva do ABC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800">
                <a:latin typeface="Verdana" pitchFamily="34" charset="0"/>
              </a:rPr>
              <a:t>Desde 2000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1628775" y="273050"/>
            <a:ext cx="4824413" cy="3683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endParaRPr lang="pt-BR" dirty="0"/>
          </a:p>
        </p:txBody>
      </p:sp>
      <p:sp>
        <p:nvSpPr>
          <p:cNvPr id="50185" name="Rectangle 10"/>
          <p:cNvSpPr>
            <a:spLocks noChangeArrowheads="1"/>
          </p:cNvSpPr>
          <p:nvPr/>
        </p:nvSpPr>
        <p:spPr bwMode="auto">
          <a:xfrm>
            <a:off x="1484313" y="344488"/>
            <a:ext cx="5040312" cy="899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tabLst>
                <a:tab pos="1304925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tabLst>
                <a:tab pos="1304925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tabLst>
                <a:tab pos="1304925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171450" indent="-171450" algn="just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lang="pt-BR" altLang="pt-BR" sz="12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BR" altLang="pt-BR" sz="1200" dirty="0">
                <a:latin typeface="Verdana" pitchFamily="34" charset="0"/>
                <a:ea typeface="Verdana" pitchFamily="34" charset="0"/>
                <a:cs typeface="Verdana" pitchFamily="34" charset="0"/>
              </a:rPr>
              <a:t>14º Congresso Paulista de Saúde Pública, 2015. 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lang="pt-BR" altLang="pt-BR" sz="1200" dirty="0">
                <a:latin typeface="Verdana" pitchFamily="34" charset="0"/>
                <a:ea typeface="Verdana" pitchFamily="34" charset="0"/>
                <a:cs typeface="Verdana" pitchFamily="34" charset="0"/>
              </a:rPr>
              <a:t> 11º Congresso Brasileiro de Saúde Coletiva, 2015.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lang="pt-BR" altLang="pt-BR" sz="1200" dirty="0">
                <a:latin typeface="Verdana" pitchFamily="34" charset="0"/>
                <a:ea typeface="Verdana" pitchFamily="34" charset="0"/>
                <a:cs typeface="Verdana" pitchFamily="34" charset="0"/>
              </a:rPr>
              <a:t>Workshop  de Atualização: Currículo Lattes Avançado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lang="pt-BR" altLang="pt-BR" sz="1200" dirty="0">
                <a:latin typeface="Verdana" pitchFamily="34" charset="0"/>
                <a:ea typeface="Verdana" pitchFamily="34" charset="0"/>
                <a:cs typeface="Verdana" pitchFamily="34" charset="0"/>
              </a:rPr>
              <a:t>I Jornada Multidisciplinar de Bioética da Faculdade de Medicina do Abc, 20145.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lang="pt-BR" altLang="pt-BR" sz="1200" dirty="0">
                <a:latin typeface="Verdana" pitchFamily="34" charset="0"/>
                <a:ea typeface="Verdana" pitchFamily="34" charset="0"/>
                <a:cs typeface="Verdana" pitchFamily="34" charset="0"/>
              </a:rPr>
              <a:t> 12ª Semana da Farmácia da Faculdade de Medicina do ABC, 2015.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lang="pt-BR" altLang="pt-BR" sz="1200" dirty="0">
                <a:latin typeface="Verdana" pitchFamily="34" charset="0"/>
                <a:ea typeface="Verdana" pitchFamily="34" charset="0"/>
                <a:cs typeface="Verdana" pitchFamily="34" charset="0"/>
              </a:rPr>
              <a:t> 52º Congresso Brasileiro de Educação Médica, 2014.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lang="pt-BR" altLang="pt-BR" sz="1200" dirty="0">
                <a:latin typeface="Verdana" pitchFamily="34" charset="0"/>
                <a:ea typeface="Verdana" pitchFamily="34" charset="0"/>
                <a:cs typeface="Verdana" pitchFamily="34" charset="0"/>
              </a:rPr>
              <a:t> Seminário de Formação Profissional em Saúde e Ensino da Saúde Coletiva, 2014.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lang="pt-BR" altLang="pt-BR" sz="1200" dirty="0">
                <a:latin typeface="Verdana" pitchFamily="34" charset="0"/>
                <a:ea typeface="Verdana" pitchFamily="34" charset="0"/>
                <a:cs typeface="Verdana" pitchFamily="34" charset="0"/>
              </a:rPr>
              <a:t> 51º Congresso Brasileiro de Educação Médica, 2013.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lang="pt-BR" altLang="pt-BR" sz="1200" dirty="0">
                <a:latin typeface="Verdana" pitchFamily="34" charset="0"/>
                <a:ea typeface="Verdana" pitchFamily="34" charset="0"/>
                <a:cs typeface="Verdana" pitchFamily="34" charset="0"/>
              </a:rPr>
              <a:t> 10ª Semana da Farmácia da Faculdade de Medicina do ABC, 2013.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lang="pt-BR" altLang="pt-BR" sz="1200" dirty="0">
                <a:latin typeface="Verdana" pitchFamily="34" charset="0"/>
                <a:ea typeface="Verdana" pitchFamily="34" charset="0"/>
                <a:cs typeface="Verdana" pitchFamily="34" charset="0"/>
              </a:rPr>
              <a:t> XIII Congresso Paulista de Saúde Pública, 2013.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lang="pt-BR" altLang="pt-BR" sz="1200" dirty="0">
                <a:latin typeface="Verdana" pitchFamily="34" charset="0"/>
                <a:ea typeface="Verdana" pitchFamily="34" charset="0"/>
                <a:cs typeface="Verdana" pitchFamily="34" charset="0"/>
              </a:rPr>
              <a:t> 10º Congresso Brasileiro de Saúde Coletiva, 2013.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lang="pt-BR" altLang="pt-BR" sz="1200" dirty="0">
                <a:latin typeface="Verdana" pitchFamily="34" charset="0"/>
                <a:ea typeface="Verdana" pitchFamily="34" charset="0"/>
                <a:cs typeface="Verdana" pitchFamily="34" charset="0"/>
              </a:rPr>
              <a:t> XXXVII Congresso Médico Universitário do ABC, 2012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lang="pt-BR" altLang="pt-BR" sz="1200" dirty="0">
                <a:latin typeface="Verdana" pitchFamily="34" charset="0"/>
                <a:ea typeface="Verdana" pitchFamily="34" charset="0"/>
                <a:cs typeface="Verdana" pitchFamily="34" charset="0"/>
              </a:rPr>
              <a:t> 10º Congresso Internacional da Rede Unida, 2012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lang="pt-BR" altLang="pt-BR" sz="1200" dirty="0">
                <a:latin typeface="Verdana" pitchFamily="34" charset="0"/>
                <a:ea typeface="Verdana" pitchFamily="34" charset="0"/>
                <a:cs typeface="Verdana" pitchFamily="34" charset="0"/>
              </a:rPr>
              <a:t> I Simpósio de Pesquisa do Grande ABC, 2011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lang="pt-BR" altLang="pt-BR" sz="1200" dirty="0">
                <a:latin typeface="Verdana" pitchFamily="34" charset="0"/>
                <a:ea typeface="Verdana" pitchFamily="34" charset="0"/>
                <a:cs typeface="Verdana" pitchFamily="34" charset="0"/>
              </a:rPr>
              <a:t> 49º Congresso Brasileiro de Educação Médica, 2011.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lang="pt-BR" altLang="pt-BR" sz="1200" dirty="0">
                <a:latin typeface="Verdana" pitchFamily="34" charset="0"/>
                <a:ea typeface="Verdana" pitchFamily="34" charset="0"/>
                <a:cs typeface="Verdana" pitchFamily="34" charset="0"/>
              </a:rPr>
              <a:t> XII Congresso Paulista de Saúde Pública, 2011.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lang="pt-BR" altLang="pt-BR" sz="1200" dirty="0">
                <a:latin typeface="Verdana" pitchFamily="34" charset="0"/>
                <a:ea typeface="Verdana" pitchFamily="34" charset="0"/>
                <a:cs typeface="Verdana" pitchFamily="34" charset="0"/>
              </a:rPr>
              <a:t> 27º </a:t>
            </a:r>
            <a:r>
              <a:rPr lang="pt-BR" altLang="pt-BR" sz="12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InterEnf</a:t>
            </a:r>
            <a:r>
              <a:rPr lang="pt-BR" altLang="pt-BR" sz="1200" dirty="0">
                <a:latin typeface="Verdana" pitchFamily="34" charset="0"/>
                <a:ea typeface="Verdana" pitchFamily="34" charset="0"/>
                <a:cs typeface="Verdana" pitchFamily="34" charset="0"/>
              </a:rPr>
              <a:t>, 2011.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lang="pt-BR" altLang="pt-BR" sz="1200" dirty="0">
                <a:latin typeface="Verdana" pitchFamily="34" charset="0"/>
                <a:ea typeface="Verdana" pitchFamily="34" charset="0"/>
                <a:cs typeface="Verdana" pitchFamily="34" charset="0"/>
              </a:rPr>
              <a:t> II Congresso Medicina, Cultura e Arte  - Saúde e Sociedade, 2011.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lang="pt-BR" altLang="pt-BR" sz="1200" dirty="0">
                <a:latin typeface="Verdana" pitchFamily="34" charset="0"/>
                <a:ea typeface="Verdana" pitchFamily="34" charset="0"/>
                <a:cs typeface="Verdana" pitchFamily="34" charset="0"/>
              </a:rPr>
              <a:t>  Inauguração Instituto de </a:t>
            </a:r>
            <a:r>
              <a:rPr lang="pt-BR" altLang="pt-BR" sz="12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Hebiatria</a:t>
            </a:r>
            <a:r>
              <a:rPr lang="pt-BR" altLang="pt-BR" sz="1200" dirty="0">
                <a:latin typeface="Verdana" pitchFamily="34" charset="0"/>
                <a:ea typeface="Verdana" pitchFamily="34" charset="0"/>
                <a:cs typeface="Verdana" pitchFamily="34" charset="0"/>
              </a:rPr>
              <a:t> da Faculdade de Medicina da Fundação do ABC, 2011. 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lang="pt-BR" altLang="pt-BR" sz="1200" dirty="0">
                <a:latin typeface="Verdana" pitchFamily="34" charset="0"/>
                <a:ea typeface="Verdana" pitchFamily="34" charset="0"/>
                <a:cs typeface="Verdana" pitchFamily="34" charset="0"/>
              </a:rPr>
              <a:t>11ª Feira de Saúde da Faculdade de Medicina do ABC, 2011.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4914900" y="9432000"/>
            <a:ext cx="1600200" cy="360000"/>
          </a:xfrm>
        </p:spPr>
        <p:txBody>
          <a:bodyPr/>
          <a:lstStyle/>
          <a:p>
            <a:pPr>
              <a:defRPr/>
            </a:pPr>
            <a:fld id="{0317E7DE-19BA-4EA8-A494-6345CBCC6996}" type="slidenum">
              <a:rPr lang="pt-BR" smtClean="0"/>
              <a:pPr>
                <a:defRPr/>
              </a:pPr>
              <a:t>45</a:t>
            </a:fld>
            <a:endParaRPr lang="pt-BR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logo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513" y="4305300"/>
            <a:ext cx="5373687" cy="173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79" name="Picture 9" descr="logo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8950"/>
            <a:ext cx="1412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0" name="Picture 4" descr="logo_fmab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8" y="8913813"/>
            <a:ext cx="1079500" cy="849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81" name="Line 5"/>
          <p:cNvSpPr>
            <a:spLocks noChangeShapeType="1"/>
          </p:cNvSpPr>
          <p:nvPr/>
        </p:nvSpPr>
        <p:spPr bwMode="auto">
          <a:xfrm>
            <a:off x="1412875" y="0"/>
            <a:ext cx="0" cy="9906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50182" name="Text Box 7"/>
          <p:cNvSpPr txBox="1">
            <a:spLocks noChangeArrowheads="1"/>
          </p:cNvSpPr>
          <p:nvPr/>
        </p:nvSpPr>
        <p:spPr bwMode="auto">
          <a:xfrm>
            <a:off x="115888" y="1065213"/>
            <a:ext cx="1152525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400" b="1">
                <a:latin typeface="Verdana" pitchFamily="34" charset="0"/>
              </a:rPr>
              <a:t>Centro de Estudos de Saúde Coletiva do ABC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800">
                <a:latin typeface="Verdana" pitchFamily="34" charset="0"/>
              </a:rPr>
              <a:t>Desde 2000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1628775" y="273050"/>
            <a:ext cx="4824413" cy="3683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endParaRPr lang="pt-BR" dirty="0"/>
          </a:p>
        </p:txBody>
      </p:sp>
      <p:sp>
        <p:nvSpPr>
          <p:cNvPr id="50185" name="Rectangle 10"/>
          <p:cNvSpPr>
            <a:spLocks noChangeArrowheads="1"/>
          </p:cNvSpPr>
          <p:nvPr/>
        </p:nvSpPr>
        <p:spPr bwMode="auto">
          <a:xfrm>
            <a:off x="1484313" y="344488"/>
            <a:ext cx="5040312" cy="899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tabLst>
                <a:tab pos="1304925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tabLst>
                <a:tab pos="1304925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tabLst>
                <a:tab pos="1304925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2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lang="pt-BR" altLang="pt-BR" sz="1200" dirty="0">
                <a:latin typeface="Verdana" pitchFamily="34" charset="0"/>
                <a:ea typeface="Verdana" pitchFamily="34" charset="0"/>
                <a:cs typeface="Verdana" pitchFamily="34" charset="0"/>
              </a:rPr>
              <a:t>XXXVI Congresso Médico Universitário do ABC, 2011.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lang="pt-BR" altLang="pt-BR" sz="1200" dirty="0">
                <a:latin typeface="Verdana" pitchFamily="34" charset="0"/>
                <a:ea typeface="Verdana" pitchFamily="34" charset="0"/>
                <a:cs typeface="Verdana" pitchFamily="34" charset="0"/>
              </a:rPr>
              <a:t>III Semana Acadêmica da Mulher da Faculdade de Medicina do ABC , 2011.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lang="pt-BR" altLang="pt-BR" sz="1200" dirty="0">
                <a:latin typeface="Verdana" pitchFamily="34" charset="0"/>
                <a:ea typeface="Verdana" pitchFamily="34" charset="0"/>
                <a:cs typeface="Verdana" pitchFamily="34" charset="0"/>
              </a:rPr>
              <a:t> 11º Congresso Brasileiro de Medicina de Família e Comunidade, 2011.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lang="pt-BR" altLang="pt-BR" sz="1200" dirty="0">
                <a:latin typeface="Verdana" pitchFamily="34" charset="0"/>
                <a:ea typeface="Verdana" pitchFamily="34" charset="0"/>
                <a:cs typeface="Verdana" pitchFamily="34" charset="0"/>
              </a:rPr>
              <a:t> Projeto Rondon, 2011.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lang="pt-BR" altLang="pt-BR" sz="1200" dirty="0">
                <a:latin typeface="Verdana" pitchFamily="34" charset="0"/>
                <a:ea typeface="Verdana" pitchFamily="34" charset="0"/>
                <a:cs typeface="Verdana" pitchFamily="34" charset="0"/>
              </a:rPr>
              <a:t> ABRASCO, 2010.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lang="pt-BR" altLang="pt-BR" sz="1200" dirty="0">
                <a:latin typeface="Verdana" pitchFamily="34" charset="0"/>
                <a:ea typeface="Verdana" pitchFamily="34" charset="0"/>
                <a:cs typeface="Verdana" pitchFamily="34" charset="0"/>
              </a:rPr>
              <a:t> 1ª Jornada do Trabalhador da Saúde do ABCDM, 2010.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lang="pt-BR" altLang="pt-BR" sz="1200" dirty="0">
                <a:latin typeface="Verdana" pitchFamily="34" charset="0"/>
                <a:ea typeface="Verdana" pitchFamily="34" charset="0"/>
                <a:cs typeface="Verdana" pitchFamily="34" charset="0"/>
              </a:rPr>
              <a:t> I Congresso Medicina, Cultura e Arte - O Resgate da Humanidade, 2010.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lang="pt-BR" altLang="pt-BR" sz="1200" dirty="0">
                <a:latin typeface="Verdana" pitchFamily="34" charset="0"/>
                <a:ea typeface="Verdana" pitchFamily="34" charset="0"/>
                <a:cs typeface="Verdana" pitchFamily="34" charset="0"/>
              </a:rPr>
              <a:t> XVII Congresso Brasileiro de Gerontologia, 2010.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lang="pt-BR" altLang="pt-BR" sz="1200" dirty="0">
                <a:latin typeface="Verdana" pitchFamily="34" charset="0"/>
                <a:ea typeface="Verdana" pitchFamily="34" charset="0"/>
                <a:cs typeface="Verdana" pitchFamily="34" charset="0"/>
              </a:rPr>
              <a:t>  III Congresso Paulista de Medicina de Família e Comunidade, 2010.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lang="pt-BR" altLang="pt-BR" sz="1200" dirty="0">
                <a:latin typeface="Verdana" pitchFamily="34" charset="0"/>
                <a:ea typeface="Verdana" pitchFamily="34" charset="0"/>
                <a:cs typeface="Verdana" pitchFamily="34" charset="0"/>
              </a:rPr>
              <a:t> XXXV Congresso Médico Universitário do ABC, 2010.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lang="pt-BR" altLang="pt-BR" sz="1200" dirty="0">
                <a:latin typeface="Verdana" pitchFamily="34" charset="0"/>
                <a:ea typeface="Verdana" pitchFamily="34" charset="0"/>
                <a:cs typeface="Verdana" pitchFamily="34" charset="0"/>
              </a:rPr>
              <a:t> II Semana Acadêmica da Mulher da Faculdade de Medicina do ABC , 2010.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lang="pt-BR" altLang="pt-BR" sz="1200" dirty="0">
                <a:latin typeface="Verdana" pitchFamily="34" charset="0"/>
                <a:ea typeface="Verdana" pitchFamily="34" charset="0"/>
                <a:cs typeface="Verdana" pitchFamily="34" charset="0"/>
              </a:rPr>
              <a:t> 47º Congresso Brasileiro de Educação Médica, 2009.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lang="pt-BR" altLang="pt-BR" sz="1200" dirty="0">
                <a:latin typeface="Verdana" pitchFamily="34" charset="0"/>
                <a:ea typeface="Verdana" pitchFamily="34" charset="0"/>
                <a:cs typeface="Verdana" pitchFamily="34" charset="0"/>
              </a:rPr>
              <a:t> 9º Congresso Brasileiro de Saúde Coletiva, 2009.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lang="pt-BR" altLang="pt-BR" sz="1200" dirty="0">
                <a:latin typeface="Verdana" pitchFamily="34" charset="0"/>
                <a:ea typeface="Verdana" pitchFamily="34" charset="0"/>
                <a:cs typeface="Verdana" pitchFamily="34" charset="0"/>
              </a:rPr>
              <a:t> XI Congresso Paulista de Saúde Pública, 2009. 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lang="pt-BR" altLang="pt-BR" sz="1200" dirty="0">
                <a:latin typeface="Verdana" pitchFamily="34" charset="0"/>
                <a:ea typeface="Verdana" pitchFamily="34" charset="0"/>
                <a:cs typeface="Verdana" pitchFamily="34" charset="0"/>
              </a:rPr>
              <a:t> VI Feira de Saúde em </a:t>
            </a:r>
            <a:r>
              <a:rPr lang="pt-BR" altLang="pt-BR" sz="12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Capuava</a:t>
            </a:r>
            <a:r>
              <a:rPr lang="pt-BR" altLang="pt-BR" sz="1200" dirty="0">
                <a:latin typeface="Verdana" pitchFamily="34" charset="0"/>
                <a:ea typeface="Verdana" pitchFamily="34" charset="0"/>
                <a:cs typeface="Verdana" pitchFamily="34" charset="0"/>
              </a:rPr>
              <a:t> – Santo André, 2009.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lang="pt-BR" altLang="pt-BR" sz="1200" dirty="0">
                <a:latin typeface="Verdana" pitchFamily="34" charset="0"/>
                <a:ea typeface="Verdana" pitchFamily="34" charset="0"/>
                <a:cs typeface="Verdana" pitchFamily="34" charset="0"/>
              </a:rPr>
              <a:t> XXXIV Congresso Médico Universitário do ABC, 2009.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lang="pt-BR" altLang="pt-BR" sz="1200" dirty="0">
                <a:latin typeface="Verdana" pitchFamily="34" charset="0"/>
                <a:ea typeface="Verdana" pitchFamily="34" charset="0"/>
                <a:cs typeface="Verdana" pitchFamily="34" charset="0"/>
              </a:rPr>
              <a:t> XVIII Congresso Mundial de Epidemiologia e VII Congresso Brasileiro de Epidemiologia, 2008.  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lang="pt-BR" altLang="pt-BR" sz="1200" dirty="0">
                <a:latin typeface="Verdana" pitchFamily="34" charset="0"/>
                <a:ea typeface="Verdana" pitchFamily="34" charset="0"/>
                <a:cs typeface="Verdana" pitchFamily="34" charset="0"/>
              </a:rPr>
              <a:t>Ciclo de Debates: "A saúde no ABC: um compromisso regional“, 2008.</a:t>
            </a:r>
          </a:p>
          <a:p>
            <a:pPr marL="171450" indent="-171450" algn="just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lang="pt-BR" altLang="pt-BR" sz="1200" dirty="0">
                <a:latin typeface="Verdana" pitchFamily="34" charset="0"/>
                <a:ea typeface="Verdana" pitchFamily="34" charset="0"/>
                <a:cs typeface="Verdana" pitchFamily="34" charset="0"/>
              </a:rPr>
              <a:t> Seminário: “Uso da Informação na Gestão de Serviços de Saúde”, 2008.  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4914900" y="9432000"/>
            <a:ext cx="1600200" cy="360000"/>
          </a:xfrm>
        </p:spPr>
        <p:txBody>
          <a:bodyPr/>
          <a:lstStyle/>
          <a:p>
            <a:pPr>
              <a:defRPr/>
            </a:pPr>
            <a:fld id="{0317E7DE-19BA-4EA8-A494-6345CBCC6996}" type="slidenum">
              <a:rPr lang="pt-BR" smtClean="0"/>
              <a:pPr>
                <a:defRPr/>
              </a:pPr>
              <a:t>46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5358234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logo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513" y="4305300"/>
            <a:ext cx="5373687" cy="173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79" name="Picture 9" descr="logo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8950"/>
            <a:ext cx="1412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0" name="Picture 4" descr="logo_fmab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8" y="8913813"/>
            <a:ext cx="1079500" cy="849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81" name="Line 5"/>
          <p:cNvSpPr>
            <a:spLocks noChangeShapeType="1"/>
          </p:cNvSpPr>
          <p:nvPr/>
        </p:nvSpPr>
        <p:spPr bwMode="auto">
          <a:xfrm>
            <a:off x="1412875" y="0"/>
            <a:ext cx="0" cy="9906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50182" name="Text Box 7"/>
          <p:cNvSpPr txBox="1">
            <a:spLocks noChangeArrowheads="1"/>
          </p:cNvSpPr>
          <p:nvPr/>
        </p:nvSpPr>
        <p:spPr bwMode="auto">
          <a:xfrm>
            <a:off x="115888" y="1065213"/>
            <a:ext cx="1152525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400" b="1">
                <a:latin typeface="Verdana" pitchFamily="34" charset="0"/>
              </a:rPr>
              <a:t>Centro de Estudos de Saúde Coletiva do ABC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800">
                <a:latin typeface="Verdana" pitchFamily="34" charset="0"/>
              </a:rPr>
              <a:t>Desde 2000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1628775" y="273050"/>
            <a:ext cx="4824413" cy="3683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endParaRPr lang="pt-BR" dirty="0"/>
          </a:p>
        </p:txBody>
      </p:sp>
      <p:sp>
        <p:nvSpPr>
          <p:cNvPr id="50185" name="Rectangle 10"/>
          <p:cNvSpPr>
            <a:spLocks noChangeArrowheads="1"/>
          </p:cNvSpPr>
          <p:nvPr/>
        </p:nvSpPr>
        <p:spPr bwMode="auto">
          <a:xfrm>
            <a:off x="1484313" y="344488"/>
            <a:ext cx="5040312" cy="899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tabLst>
                <a:tab pos="1304925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tabLst>
                <a:tab pos="1304925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tabLst>
                <a:tab pos="1304925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171450" indent="-171450">
              <a:lnSpc>
                <a:spcPct val="150000"/>
              </a:lnSpc>
              <a:spcBef>
                <a:spcPct val="0"/>
              </a:spcBef>
            </a:pPr>
            <a:r>
              <a:rPr lang="pt-BR" altLang="pt-BR" sz="1200" dirty="0">
                <a:latin typeface="Verdana" pitchFamily="34" charset="0"/>
                <a:ea typeface="Verdana" pitchFamily="34" charset="0"/>
                <a:cs typeface="Verdana" pitchFamily="34" charset="0"/>
              </a:rPr>
              <a:t>9º Congresso Brasileiro de Medicina de Família e Comunidade e 2º Congresso Cearense de Medicina de Família e Comunidade, 2008. </a:t>
            </a:r>
          </a:p>
          <a:p>
            <a:pPr marL="171450" indent="-171450">
              <a:lnSpc>
                <a:spcPct val="150000"/>
              </a:lnSpc>
              <a:spcBef>
                <a:spcPct val="0"/>
              </a:spcBef>
            </a:pPr>
            <a:r>
              <a:rPr lang="pt-BR" altLang="pt-BR" sz="1200" dirty="0">
                <a:latin typeface="Verdana" pitchFamily="34" charset="0"/>
                <a:ea typeface="Verdana" pitchFamily="34" charset="0"/>
                <a:cs typeface="Verdana" pitchFamily="34" charset="0"/>
              </a:rPr>
              <a:t>III Mostra Nacional de Produção em Saúde da Família, IV Seminário Internacional de Atenção Primária / Saúde da Família, 2008.</a:t>
            </a:r>
          </a:p>
          <a:p>
            <a:pPr marL="171450" indent="-171450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lang="pt-BR" altLang="pt-BR" sz="1200" dirty="0">
                <a:latin typeface="Verdana" pitchFamily="34" charset="0"/>
                <a:ea typeface="Verdana" pitchFamily="34" charset="0"/>
                <a:cs typeface="Verdana" pitchFamily="34" charset="0"/>
              </a:rPr>
              <a:t>XI Congresso de Pediatria, 2007.</a:t>
            </a:r>
          </a:p>
          <a:p>
            <a:pPr marL="171450" indent="-171450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lang="pt-BR" altLang="pt-BR" sz="1200" dirty="0">
                <a:latin typeface="Verdana" pitchFamily="34" charset="0"/>
                <a:ea typeface="Verdana" pitchFamily="34" charset="0"/>
                <a:cs typeface="Verdana" pitchFamily="34" charset="0"/>
              </a:rPr>
              <a:t> I Congresso Brasileiro de Qualidade de Vida em Saúde, 2007.</a:t>
            </a:r>
          </a:p>
          <a:p>
            <a:pPr marL="171450" indent="-171450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lang="pt-BR" altLang="pt-BR" sz="1200" dirty="0">
                <a:latin typeface="Verdana" pitchFamily="34" charset="0"/>
                <a:ea typeface="Verdana" pitchFamily="34" charset="0"/>
                <a:cs typeface="Verdana" pitchFamily="34" charset="0"/>
              </a:rPr>
              <a:t> XXXII Congresso Médico Universitário do ABC, 2007.</a:t>
            </a:r>
          </a:p>
          <a:p>
            <a:pPr marL="171450" indent="-171450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lang="pt-BR" altLang="pt-BR" sz="1200" dirty="0">
                <a:latin typeface="Verdana" pitchFamily="34" charset="0"/>
                <a:ea typeface="Verdana" pitchFamily="34" charset="0"/>
                <a:cs typeface="Verdana" pitchFamily="34" charset="0"/>
              </a:rPr>
              <a:t> X Congresso Latino-americano de Medicina Social; IV Congresso Brasileiro de Ciências Sociais; XIV </a:t>
            </a:r>
            <a:r>
              <a:rPr lang="pt-BR" altLang="pt-BR" sz="12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Congress</a:t>
            </a:r>
            <a:r>
              <a:rPr lang="pt-BR" altLang="pt-BR" sz="120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BR" altLang="pt-BR" sz="12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of</a:t>
            </a:r>
            <a:r>
              <a:rPr lang="pt-BR" altLang="pt-BR" sz="120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BR" altLang="pt-BR" sz="12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the</a:t>
            </a:r>
            <a:r>
              <a:rPr lang="pt-BR" altLang="pt-BR" sz="120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BR" altLang="pt-BR" sz="12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International</a:t>
            </a:r>
            <a:r>
              <a:rPr lang="pt-BR" altLang="pt-BR" sz="120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BR" altLang="pt-BR" sz="12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Association</a:t>
            </a:r>
            <a:r>
              <a:rPr lang="pt-BR" altLang="pt-BR" sz="120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BR" altLang="pt-BR" sz="12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of</a:t>
            </a:r>
            <a:r>
              <a:rPr lang="pt-BR" altLang="pt-BR" sz="1200" dirty="0">
                <a:latin typeface="Verdana" pitchFamily="34" charset="0"/>
                <a:ea typeface="Verdana" pitchFamily="34" charset="0"/>
                <a:cs typeface="Verdana" pitchFamily="34" charset="0"/>
              </a:rPr>
              <a:t> Health </a:t>
            </a:r>
            <a:r>
              <a:rPr lang="pt-BR" altLang="pt-BR" sz="12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Policy</a:t>
            </a:r>
            <a:r>
              <a:rPr lang="pt-BR" altLang="pt-BR" sz="1200" dirty="0">
                <a:latin typeface="Verdana" pitchFamily="34" charset="0"/>
                <a:ea typeface="Verdana" pitchFamily="34" charset="0"/>
                <a:cs typeface="Verdana" pitchFamily="34" charset="0"/>
              </a:rPr>
              <a:t>, 2007.</a:t>
            </a:r>
          </a:p>
          <a:p>
            <a:pPr marL="171450" indent="-171450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lang="pt-BR" altLang="pt-BR" sz="1200" dirty="0">
                <a:latin typeface="Verdana" pitchFamily="34" charset="0"/>
                <a:ea typeface="Verdana" pitchFamily="34" charset="0"/>
                <a:cs typeface="Verdana" pitchFamily="34" charset="0"/>
              </a:rPr>
              <a:t> X Congresso Paulista de Saúde Pública, 2007.</a:t>
            </a:r>
          </a:p>
          <a:p>
            <a:pPr marL="171450" indent="-171450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lang="pt-BR" altLang="pt-BR" sz="1200" dirty="0">
                <a:latin typeface="Verdana" pitchFamily="34" charset="0"/>
                <a:ea typeface="Verdana" pitchFamily="34" charset="0"/>
                <a:cs typeface="Verdana" pitchFamily="34" charset="0"/>
              </a:rPr>
              <a:t> 8° Congresso Brasileiro de Saúde Coletiva e 11° Congresso Mundial de Saúde Pública, 2006.</a:t>
            </a:r>
          </a:p>
          <a:p>
            <a:pPr marL="171450" indent="-171450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lang="pt-BR" altLang="pt-BR" sz="1200" dirty="0">
                <a:latin typeface="Verdana" pitchFamily="34" charset="0"/>
                <a:ea typeface="Verdana" pitchFamily="34" charset="0"/>
                <a:cs typeface="Verdana" pitchFamily="34" charset="0"/>
              </a:rPr>
              <a:t> XXXI Congresso Médico Universitário do ABC, 2006.</a:t>
            </a:r>
          </a:p>
          <a:p>
            <a:pPr marL="171450" indent="-171450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lang="pt-BR" altLang="pt-BR" sz="1200" dirty="0">
                <a:latin typeface="Verdana" pitchFamily="34" charset="0"/>
                <a:ea typeface="Verdana" pitchFamily="34" charset="0"/>
                <a:cs typeface="Verdana" pitchFamily="34" charset="0"/>
              </a:rPr>
              <a:t> XI Congresso Mundial de Saúde Pública, 2006.</a:t>
            </a:r>
          </a:p>
          <a:p>
            <a:pPr marL="171450" indent="-171450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lang="pt-BR" altLang="pt-BR" sz="1200" dirty="0">
                <a:latin typeface="Verdana" pitchFamily="34" charset="0"/>
                <a:ea typeface="Verdana" pitchFamily="34" charset="0"/>
                <a:cs typeface="Verdana" pitchFamily="34" charset="0"/>
              </a:rPr>
              <a:t> VI Conferência de Integração Docente Assistencial de Enfermagem da Faculdade de Medicina do ABC, 2006.</a:t>
            </a:r>
          </a:p>
          <a:p>
            <a:pPr marL="171450" indent="-171450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lang="pt-BR" altLang="pt-BR" sz="1200" dirty="0">
                <a:latin typeface="Verdana" pitchFamily="34" charset="0"/>
                <a:ea typeface="Verdana" pitchFamily="34" charset="0"/>
                <a:cs typeface="Verdana" pitchFamily="34" charset="0"/>
              </a:rPr>
              <a:t> IX Congresso Paulista de Saúde Pública, 2005.</a:t>
            </a:r>
          </a:p>
          <a:p>
            <a:pPr marL="171450" indent="-171450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lang="pt-BR" altLang="pt-BR" sz="1200" dirty="0">
                <a:latin typeface="Verdana" pitchFamily="34" charset="0"/>
                <a:ea typeface="Verdana" pitchFamily="34" charset="0"/>
                <a:cs typeface="Verdana" pitchFamily="34" charset="0"/>
              </a:rPr>
              <a:t> Oficina Estadual de Humanização de São Paulo. Pactuação entre Gestores, 2004.</a:t>
            </a:r>
          </a:p>
          <a:p>
            <a:pPr marL="171450" indent="-171450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lang="pt-BR" altLang="pt-BR" sz="1200" dirty="0">
                <a:latin typeface="Verdana" pitchFamily="34" charset="0"/>
                <a:ea typeface="Verdana" pitchFamily="34" charset="0"/>
                <a:cs typeface="Verdana" pitchFamily="34" charset="0"/>
              </a:rPr>
              <a:t> VI Congresso Brasileiro de Epidemiologia. 2004.</a:t>
            </a:r>
          </a:p>
          <a:p>
            <a:pPr marL="171450" indent="-171450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lang="pt-BR" altLang="pt-BR" sz="1200" dirty="0">
                <a:latin typeface="Verdana" pitchFamily="34" charset="0"/>
                <a:ea typeface="Verdana" pitchFamily="34" charset="0"/>
                <a:cs typeface="Verdana" pitchFamily="34" charset="0"/>
              </a:rPr>
              <a:t> V Congresso Brasileiro de Epidemiologia, 2002.</a:t>
            </a:r>
          </a:p>
          <a:p>
            <a:pPr marL="171450" indent="-171450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lang="pt-BR" altLang="pt-BR" sz="1200" dirty="0">
                <a:latin typeface="Verdana" pitchFamily="34" charset="0"/>
                <a:ea typeface="Verdana" pitchFamily="34" charset="0"/>
                <a:cs typeface="Verdana" pitchFamily="34" charset="0"/>
              </a:rPr>
              <a:t> I Congresso Regional de Saúde Coletiva do ABC, 2001.</a:t>
            </a:r>
          </a:p>
          <a:p>
            <a:pPr marL="171450" indent="-171450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lang="pt-BR" altLang="pt-BR" sz="1200" dirty="0">
                <a:latin typeface="Verdana" pitchFamily="34" charset="0"/>
                <a:ea typeface="Verdana" pitchFamily="34" charset="0"/>
                <a:cs typeface="Verdana" pitchFamily="34" charset="0"/>
              </a:rPr>
              <a:t> VII Congresso Paulista de Saúde Pública, 2001.</a:t>
            </a:r>
          </a:p>
          <a:p>
            <a:pPr marL="171450" indent="-171450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lang="pt-BR" altLang="pt-BR" sz="1200" dirty="0">
                <a:latin typeface="Verdana" pitchFamily="34" charset="0"/>
                <a:ea typeface="Verdana" pitchFamily="34" charset="0"/>
                <a:cs typeface="Verdana" pitchFamily="34" charset="0"/>
              </a:rPr>
              <a:t>  6º Congresso Brasileiro de Saúde Coletiva, 2000.</a:t>
            </a:r>
            <a:endParaRPr lang="pt-BR" altLang="pt-BR" sz="10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4914900" y="9432000"/>
            <a:ext cx="1600200" cy="360000"/>
          </a:xfrm>
        </p:spPr>
        <p:txBody>
          <a:bodyPr/>
          <a:lstStyle/>
          <a:p>
            <a:pPr>
              <a:defRPr/>
            </a:pPr>
            <a:fld id="{0317E7DE-19BA-4EA8-A494-6345CBCC6996}" type="slidenum">
              <a:rPr lang="pt-BR" smtClean="0"/>
              <a:pPr>
                <a:defRPr/>
              </a:pPr>
              <a:t>47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9060306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logo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513" y="4305300"/>
            <a:ext cx="5373687" cy="173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03" name="Picture 9" descr="logo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8950"/>
            <a:ext cx="1412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04" name="Picture 4" descr="logo_fmab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8" y="8913813"/>
            <a:ext cx="1079500" cy="849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05" name="Line 5"/>
          <p:cNvSpPr>
            <a:spLocks noChangeShapeType="1"/>
          </p:cNvSpPr>
          <p:nvPr/>
        </p:nvSpPr>
        <p:spPr bwMode="auto">
          <a:xfrm>
            <a:off x="1412875" y="0"/>
            <a:ext cx="0" cy="9906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51206" name="Text Box 7"/>
          <p:cNvSpPr txBox="1">
            <a:spLocks noChangeArrowheads="1"/>
          </p:cNvSpPr>
          <p:nvPr/>
        </p:nvSpPr>
        <p:spPr bwMode="auto">
          <a:xfrm>
            <a:off x="115888" y="1065213"/>
            <a:ext cx="1152525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400" b="1">
                <a:latin typeface="Verdana" pitchFamily="34" charset="0"/>
              </a:rPr>
              <a:t>Centro de Estudos de Saúde Coletiva do ABC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800">
                <a:latin typeface="Verdana" pitchFamily="34" charset="0"/>
              </a:rPr>
              <a:t>Desde 2000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1628775" y="273050"/>
            <a:ext cx="4824413" cy="3683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endParaRPr lang="pt-BR" dirty="0"/>
          </a:p>
        </p:txBody>
      </p:sp>
      <p:sp>
        <p:nvSpPr>
          <p:cNvPr id="10" name="Retângulo 9"/>
          <p:cNvSpPr/>
          <p:nvPr/>
        </p:nvSpPr>
        <p:spPr>
          <a:xfrm>
            <a:off x="2000830" y="4145230"/>
            <a:ext cx="4269117" cy="181588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pt-BR" sz="4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pPr algn="ctr">
              <a:defRPr/>
            </a:pPr>
            <a:r>
              <a:rPr lang="pt-BR" sz="4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PUBLICAÇÕES</a:t>
            </a:r>
          </a:p>
          <a:p>
            <a:pPr algn="ctr">
              <a:defRPr/>
            </a:pPr>
            <a:endParaRPr lang="pt-BR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61029">
            <a:off x="2841085" y="463559"/>
            <a:ext cx="2412000" cy="33576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4944" y="6588323"/>
            <a:ext cx="2424112" cy="23971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4914900" y="9432000"/>
            <a:ext cx="1600200" cy="360000"/>
          </a:xfrm>
        </p:spPr>
        <p:txBody>
          <a:bodyPr/>
          <a:lstStyle/>
          <a:p>
            <a:pPr>
              <a:defRPr/>
            </a:pPr>
            <a:fld id="{0317E7DE-19BA-4EA8-A494-6345CBCC6996}" type="slidenum">
              <a:rPr lang="pt-BR" smtClean="0"/>
              <a:pPr>
                <a:defRPr/>
              </a:pPr>
              <a:t>48</a:t>
            </a:fld>
            <a:endParaRPr lang="pt-BR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logo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513" y="4305300"/>
            <a:ext cx="5373687" cy="173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27" name="Picture 9" descr="logo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8950"/>
            <a:ext cx="1412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28" name="Picture 4" descr="logo_fmab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8" y="8913813"/>
            <a:ext cx="1079500" cy="849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9" name="Line 5"/>
          <p:cNvSpPr>
            <a:spLocks noChangeShapeType="1"/>
          </p:cNvSpPr>
          <p:nvPr/>
        </p:nvSpPr>
        <p:spPr bwMode="auto">
          <a:xfrm>
            <a:off x="1412875" y="0"/>
            <a:ext cx="0" cy="9906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52230" name="Text Box 7"/>
          <p:cNvSpPr txBox="1">
            <a:spLocks noChangeArrowheads="1"/>
          </p:cNvSpPr>
          <p:nvPr/>
        </p:nvSpPr>
        <p:spPr bwMode="auto">
          <a:xfrm>
            <a:off x="115888" y="1065213"/>
            <a:ext cx="1152525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400" b="1">
                <a:latin typeface="Verdana" pitchFamily="34" charset="0"/>
              </a:rPr>
              <a:t>Centro de Estudos de Saúde Coletiva do ABC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800">
                <a:latin typeface="Verdana" pitchFamily="34" charset="0"/>
              </a:rPr>
              <a:t>Desde 2000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1628775" y="273050"/>
            <a:ext cx="4824413" cy="3683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endParaRPr lang="pt-BR" dirty="0"/>
          </a:p>
        </p:txBody>
      </p:sp>
      <p:sp>
        <p:nvSpPr>
          <p:cNvPr id="19480" name="Rectangle 10"/>
          <p:cNvSpPr>
            <a:spLocks noChangeArrowheads="1"/>
          </p:cNvSpPr>
          <p:nvPr/>
        </p:nvSpPr>
        <p:spPr bwMode="auto">
          <a:xfrm>
            <a:off x="1484313" y="344488"/>
            <a:ext cx="5040312" cy="899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tabLst>
                <a:tab pos="1304925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tabLst>
                <a:tab pos="1304925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tabLst>
                <a:tab pos="1304925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indent="457200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pt-BR" altLang="pt-BR" sz="105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Com a finalidade de divulgar suas realizações e colaborar para a promoção da Saúde, o CESCO tem sua própria coleção de publicações chamada TEMAS INTERDISCIPLINARES, veja abaixo nossos volumes:</a:t>
            </a: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endParaRPr lang="pt-BR" altLang="pt-BR" sz="12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pt-BR" altLang="pt-BR" sz="12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Coleção Temas Interdisciplinares: Volume 1 - Jornalismo e Comunicação da Ciência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AUTORA  - Olinda do Carmo Luiz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pt-BR" alt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Neste primeiro número, trazemos o tema do “Jornalismo Científico” que aglutina num corpo de conhecimento específico duas áreas, aparentemente, distintas, a ciência e o jornalismo, estabelecendo se nesta interação um novo diálogo. Este trabalho é parte da tese de Doutorado de Olinda do Carmo Luiz, docente da Disciplina de Saúde Coletiva da FMABC..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  <a:defRPr/>
            </a:pPr>
            <a:endParaRPr lang="pt-BR" altLang="pt-BR" sz="1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pt-BR" sz="12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Coleção Temas Interdisciplinares: Volume 2 - Qualidade de Vida: Conceitos, Dimensões e Aplicações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AUTORES - Fernanda </a:t>
            </a:r>
            <a:r>
              <a:rPr lang="pt-BR" sz="1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Buonfiglio</a:t>
            </a: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Erika da Cunha e Marco </a:t>
            </a:r>
            <a:r>
              <a:rPr lang="pt-BR" sz="1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Akerman</a:t>
            </a:r>
            <a:endParaRPr lang="pt-BR" sz="1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Este é o número 2 do “Temas Interdisciplinares” do CESCO – ABC. São abordados os principais conceitos deste campo de conhecimento, suas diferentes dimensões no meio urbano, no campo do trabalho e na esfera individual. Destacam-se, também, as possíveis aplicações práticas deste conceito na gestão urbana, na melhoria do clima organizacional em ambientes laborais, na clínica e na pesquisa.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  <a:defRPr/>
            </a:pPr>
            <a:endParaRPr lang="pt-BR" sz="1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pt-BR" sz="12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Coleção Temas Interdisciplinares: Volume 3 - Educação Permanente em Gestão de Saúde: Uma Experiência em Santo André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VÁRIOS AUTORES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Este é o número 3 da coleção “Temas Interdisciplinares” do Centro de Estudos de Saúde Coletiva do ABC.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pt-B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Neste livro constam 11 artigos produzidos pelos participantes do curso, como seus trabalhos de conclusão. Os temas abordados atenderam ao “combinado” estabelecido entre gestor e academia, ao trazer para a cena questões concretas do dia-a-dia dos serviços de saúde.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pt-BR" sz="1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4914900" y="9432000"/>
            <a:ext cx="1600200" cy="360000"/>
          </a:xfrm>
        </p:spPr>
        <p:txBody>
          <a:bodyPr/>
          <a:lstStyle/>
          <a:p>
            <a:pPr>
              <a:defRPr/>
            </a:pPr>
            <a:fld id="{0317E7DE-19BA-4EA8-A494-6345CBCC6996}" type="slidenum">
              <a:rPr lang="pt-BR" smtClean="0"/>
              <a:pPr>
                <a:defRPr/>
              </a:pPr>
              <a:t>49</a:t>
            </a:fld>
            <a:endParaRPr lang="pt-BR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logo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513" y="4305300"/>
            <a:ext cx="5373687" cy="173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1" name="Picture 9" descr="logo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8950"/>
            <a:ext cx="1412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2" name="Picture 4" descr="logo_fmab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8" y="8913813"/>
            <a:ext cx="1079500" cy="849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253" name="Line 5"/>
          <p:cNvSpPr>
            <a:spLocks noChangeShapeType="1"/>
          </p:cNvSpPr>
          <p:nvPr/>
        </p:nvSpPr>
        <p:spPr bwMode="auto">
          <a:xfrm>
            <a:off x="1412875" y="0"/>
            <a:ext cx="0" cy="9906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53254" name="Text Box 7"/>
          <p:cNvSpPr txBox="1">
            <a:spLocks noChangeArrowheads="1"/>
          </p:cNvSpPr>
          <p:nvPr/>
        </p:nvSpPr>
        <p:spPr bwMode="auto">
          <a:xfrm>
            <a:off x="115888" y="1065213"/>
            <a:ext cx="1152525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400" b="1">
                <a:latin typeface="Verdana" pitchFamily="34" charset="0"/>
              </a:rPr>
              <a:t>Centro de Estudos de Saúde Coletiva do ABC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800">
                <a:latin typeface="Verdana" pitchFamily="34" charset="0"/>
              </a:rPr>
              <a:t>Desde 2000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1628775" y="273050"/>
            <a:ext cx="4824413" cy="3683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endParaRPr lang="pt-BR" dirty="0"/>
          </a:p>
        </p:txBody>
      </p:sp>
      <p:sp>
        <p:nvSpPr>
          <p:cNvPr id="53257" name="Rectangle 10"/>
          <p:cNvSpPr>
            <a:spLocks noChangeArrowheads="1"/>
          </p:cNvSpPr>
          <p:nvPr/>
        </p:nvSpPr>
        <p:spPr bwMode="auto">
          <a:xfrm>
            <a:off x="1484313" y="344488"/>
            <a:ext cx="5040312" cy="899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tabLst>
                <a:tab pos="1304925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tabLst>
                <a:tab pos="1304925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tabLst>
                <a:tab pos="1304925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200" b="1">
                <a:latin typeface="Verdana" pitchFamily="34" charset="0"/>
                <a:ea typeface="Verdana" pitchFamily="34" charset="0"/>
                <a:cs typeface="Verdana" pitchFamily="34" charset="0"/>
              </a:rPr>
              <a:t>Coleção Temas Interdisciplinares: Volume 4 - Promoção da Saúde e Prevenção de Doenças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000">
                <a:latin typeface="Verdana" pitchFamily="34" charset="0"/>
                <a:ea typeface="Verdana" pitchFamily="34" charset="0"/>
                <a:cs typeface="Verdana" pitchFamily="34" charset="0"/>
              </a:rPr>
              <a:t>AUTORES - Arinilda Silva Campos, Carolina Cassadei dos Santos, Carolina Games Bensi, Tatiana Tizzo Hatakeyama, Vanessa Bonjorno Perestrelo, Verônica El Afiouni, Marco Akerman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000">
                <a:latin typeface="Verdana" pitchFamily="34" charset="0"/>
                <a:ea typeface="Verdana" pitchFamily="34" charset="0"/>
                <a:cs typeface="Verdana" pitchFamily="34" charset="0"/>
              </a:rPr>
              <a:t>Este é o número 4 da Coleção “Temas Interdisciplinares”. Seis alunos se prontificaram a aprofundar o conteúdo dado nas aulas para produzir este número. Além da contribuição ao conhecimento que este material poderá trazer, ele serve também como material instrucional para o processo de ensino-aprendizagem a ser desenvolvido em cursos de saúde coletiva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000">
                <a:latin typeface="Verdana" pitchFamily="34" charset="0"/>
                <a:ea typeface="Verdana" pitchFamily="34" charset="0"/>
                <a:cs typeface="Verdana" pitchFamily="34" charset="0"/>
              </a:rPr>
              <a:t>quando abordarem o tema da promoção e da prevenção.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</a:pPr>
            <a:endParaRPr lang="pt-BR" altLang="pt-BR" sz="100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200" b="1">
                <a:latin typeface="Verdana" pitchFamily="34" charset="0"/>
                <a:ea typeface="Verdana" pitchFamily="34" charset="0"/>
                <a:cs typeface="Verdana" pitchFamily="34" charset="0"/>
              </a:rPr>
              <a:t>Coleção Temas Interdisciplinares: Volume 5 - Comunicação &amp; Saúde: Parceria Interdisciplinar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000">
                <a:latin typeface="Verdana" pitchFamily="34" charset="0"/>
                <a:ea typeface="Verdana" pitchFamily="34" charset="0"/>
                <a:cs typeface="Verdana" pitchFamily="34" charset="0"/>
              </a:rPr>
              <a:t>AUTOR - Arquimedes Pessoni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000">
                <a:latin typeface="Verdana" pitchFamily="34" charset="0"/>
                <a:ea typeface="Verdana" pitchFamily="34" charset="0"/>
                <a:cs typeface="Verdana" pitchFamily="34" charset="0"/>
              </a:rPr>
              <a:t>É no âmbito da interdisciplinaridade que se encontra o presente texto de Arquimedes Pessoni. Originado em sua tese de doutoramento, apresentada ao Programa de Pós-Graduação em Comunicação Social da Universidade Metodista de São Paulo em 2005, o trabalho situa-se no limite da Comunicação &amp; Saúde. Assim, Comunicação &amp; Saúde: parceria interdisciplinar oferece material para despertar reflexões, pois discute com competência o tema da difusão de inovações, da Comunicação para o Desenvolvimento, com especial ênfase na experiência da América Latina e, por fim, aborda o papel dos centros de pesquisas.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</a:pPr>
            <a:endParaRPr lang="pt-BR" altLang="pt-BR" sz="100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200" b="1">
                <a:latin typeface="Verdana" pitchFamily="34" charset="0"/>
                <a:ea typeface="Verdana" pitchFamily="34" charset="0"/>
                <a:cs typeface="Verdana" pitchFamily="34" charset="0"/>
              </a:rPr>
              <a:t>Coleção Temas Interdisciplinares: Volume 6 - Gestão na Saúde em São Caetano do</a:t>
            </a: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200" b="1">
                <a:latin typeface="Verdana" pitchFamily="34" charset="0"/>
                <a:ea typeface="Verdana" pitchFamily="34" charset="0"/>
                <a:cs typeface="Verdana" pitchFamily="34" charset="0"/>
              </a:rPr>
              <a:t>Sul: Colaboradores, Procedimentos Técnicos e Políticas Públicas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000">
                <a:latin typeface="Verdana" pitchFamily="34" charset="0"/>
                <a:ea typeface="Verdana" pitchFamily="34" charset="0"/>
                <a:cs typeface="Verdana" pitchFamily="34" charset="0"/>
              </a:rPr>
              <a:t>VÁRIOS AUTORES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000">
                <a:latin typeface="Verdana" pitchFamily="34" charset="0"/>
                <a:ea typeface="Verdana" pitchFamily="34" charset="0"/>
                <a:cs typeface="Verdana" pitchFamily="34" charset="0"/>
              </a:rPr>
              <a:t>Este é o número 6 da “Coleção Temas Interdisciplinares”.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000">
                <a:latin typeface="Verdana" pitchFamily="34" charset="0"/>
                <a:ea typeface="Verdana" pitchFamily="34" charset="0"/>
                <a:cs typeface="Verdana" pitchFamily="34" charset="0"/>
              </a:rPr>
              <a:t>Nessa oportunidade a produção dos alunos do VIII Curso de Especialização em Gestão da Saúde, promovido pelo CESCO ABC e pela Faculdade de Medicina em 2006. Essa versão do Curso foi dirigida aos gestores que compõem o corpo de chefias da Diretoria de Saúde da Prefeitura Municipal  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4914900" y="9432000"/>
            <a:ext cx="1600200" cy="360000"/>
          </a:xfrm>
        </p:spPr>
        <p:txBody>
          <a:bodyPr/>
          <a:lstStyle/>
          <a:p>
            <a:pPr>
              <a:defRPr/>
            </a:pPr>
            <a:fld id="{0317E7DE-19BA-4EA8-A494-6345CBCC6996}" type="slidenum">
              <a:rPr lang="pt-BR" smtClean="0"/>
              <a:pPr>
                <a:defRPr/>
              </a:pPr>
              <a:t>50</a:t>
            </a:fld>
            <a:endParaRPr lang="pt-BR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logo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513" y="4305300"/>
            <a:ext cx="5373687" cy="173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75" name="Picture 9" descr="logo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8950"/>
            <a:ext cx="1412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76" name="Picture 4" descr="logo_fmab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8" y="8913813"/>
            <a:ext cx="1079500" cy="849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77" name="Line 5"/>
          <p:cNvSpPr>
            <a:spLocks noChangeShapeType="1"/>
          </p:cNvSpPr>
          <p:nvPr/>
        </p:nvSpPr>
        <p:spPr bwMode="auto">
          <a:xfrm>
            <a:off x="1412875" y="0"/>
            <a:ext cx="0" cy="9906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54278" name="Text Box 7"/>
          <p:cNvSpPr txBox="1">
            <a:spLocks noChangeArrowheads="1"/>
          </p:cNvSpPr>
          <p:nvPr/>
        </p:nvSpPr>
        <p:spPr bwMode="auto">
          <a:xfrm>
            <a:off x="115888" y="1065213"/>
            <a:ext cx="1152525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400" b="1">
                <a:latin typeface="Verdana" pitchFamily="34" charset="0"/>
              </a:rPr>
              <a:t>Centro de Estudos de Saúde Coletiva do ABC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800">
                <a:latin typeface="Verdana" pitchFamily="34" charset="0"/>
              </a:rPr>
              <a:t>Desde 2000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1628775" y="273050"/>
            <a:ext cx="4824413" cy="3683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endParaRPr lang="pt-BR" dirty="0"/>
          </a:p>
        </p:txBody>
      </p:sp>
      <p:sp>
        <p:nvSpPr>
          <p:cNvPr id="54281" name="Rectangle 10"/>
          <p:cNvSpPr>
            <a:spLocks noChangeArrowheads="1"/>
          </p:cNvSpPr>
          <p:nvPr/>
        </p:nvSpPr>
        <p:spPr bwMode="auto">
          <a:xfrm>
            <a:off x="1484313" y="344488"/>
            <a:ext cx="5040312" cy="899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tabLst>
                <a:tab pos="1304925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tabLst>
                <a:tab pos="1304925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tabLst>
                <a:tab pos="1304925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</a:pP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de São Caetano do Sul, que priorizaram na produção dos seus trabalhos de conclusão de curso (</a:t>
            </a:r>
            <a:r>
              <a:rPr lang="pt-BR" altLang="pt-BR" sz="10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TCCs</a:t>
            </a: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) cinco temas relacionados com o cotidiano do seu trabalho de gestor: (1) qualidade de vida dos profissionais de saúde da Diretoria; (2) percepção da satisfação no trabalho dos funcionários da Diretoria; (3) intersetorialidade; (4) protocolos clínicos e (5) prontuário eletrônico, temática que indica a dimensão da preocupação ética dos gestores em São Caetano do Sul com os seus colaboradores, com a necessária articulação das políticas públicas de governo para contribuir com a melhoria da saúde e com o aprimoramento técnico e gerencial dos seus procedimentos clínicos na abordagem de protocolos e de prontuário eletrônico.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2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Coleção Temas Interdisciplinares: Volume 7 - Curso de Aperfeiçoamento em Gestão e Epidemiologia: Prefeitura de Santo André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VÁRIOS AUTORES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</a:pP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A capacitação para profissionais do SUS é apresentada com seus dois desafios. Um é o que acontece com qualquer processo de formação quando é necessário transmitir saberes constituídos. No caso específico do curso Gestão e Epidemiologia: uso da informação no SUS Santo André os conteúdos da informação, da epidemiologia e da gestão conformam um conjunto de conceitos e métodos que se incorporam como saber, ao acervo de conhecimentos dos alunos. O segundo desafio é mais específico a uma capacitação deste tipo, para o serviço de saúde. Este acervo de conhecimentos é compartilhado por profissionais de saúde, trabalhadores do SUS. E é neste desafio que o curso pode ganhar sua maior potência ao relacionar os saberes, como foi mostrado no número sete da “Coleção Temas Interdisciplinares”.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2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Coleção Temas Interdisciplinares: Volume 8 - Saúde da População Negra no ABC: Diálogos com o Movimento Social a partir da Prevenção das DST/AIDS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VÁRIOS AUTORES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O texto apresenta resultados da pesquisa "Conhecer para incluir: sensibilidades e potencialidades das organizações do movimento negro para a promoção da saúde e prevenção às DST/Aids" realizada entre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4914900" y="9432000"/>
            <a:ext cx="1600200" cy="360000"/>
          </a:xfrm>
        </p:spPr>
        <p:txBody>
          <a:bodyPr/>
          <a:lstStyle/>
          <a:p>
            <a:pPr>
              <a:defRPr/>
            </a:pPr>
            <a:fld id="{0317E7DE-19BA-4EA8-A494-6345CBCC6996}" type="slidenum">
              <a:rPr lang="pt-BR" smtClean="0"/>
              <a:pPr>
                <a:defRPr/>
              </a:pPr>
              <a:t>51</a:t>
            </a:fld>
            <a:endParaRPr lang="pt-BR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logo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513" y="4305300"/>
            <a:ext cx="5373687" cy="173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299" name="Picture 9" descr="logo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8950"/>
            <a:ext cx="1412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300" name="Picture 4" descr="logo_fmab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8" y="8913813"/>
            <a:ext cx="1079500" cy="849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301" name="Line 5"/>
          <p:cNvSpPr>
            <a:spLocks noChangeShapeType="1"/>
          </p:cNvSpPr>
          <p:nvPr/>
        </p:nvSpPr>
        <p:spPr bwMode="auto">
          <a:xfrm>
            <a:off x="1412875" y="0"/>
            <a:ext cx="0" cy="9906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55302" name="Text Box 7"/>
          <p:cNvSpPr txBox="1">
            <a:spLocks noChangeArrowheads="1"/>
          </p:cNvSpPr>
          <p:nvPr/>
        </p:nvSpPr>
        <p:spPr bwMode="auto">
          <a:xfrm>
            <a:off x="115888" y="1065213"/>
            <a:ext cx="1152525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400" b="1">
                <a:latin typeface="Verdana" pitchFamily="34" charset="0"/>
              </a:rPr>
              <a:t>Centro de Estudos de Saúde Coletiva do ABC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800">
                <a:latin typeface="Verdana" pitchFamily="34" charset="0"/>
              </a:rPr>
              <a:t>Desde 2000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1628775" y="273050"/>
            <a:ext cx="4824413" cy="3683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endParaRPr lang="pt-BR" dirty="0"/>
          </a:p>
        </p:txBody>
      </p:sp>
      <p:sp>
        <p:nvSpPr>
          <p:cNvPr id="55305" name="Rectangle 10"/>
          <p:cNvSpPr>
            <a:spLocks noChangeArrowheads="1"/>
          </p:cNvSpPr>
          <p:nvPr/>
        </p:nvSpPr>
        <p:spPr bwMode="auto">
          <a:xfrm>
            <a:off x="1484313" y="344488"/>
            <a:ext cx="5040312" cy="899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tabLst>
                <a:tab pos="1304925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tabLst>
                <a:tab pos="1304925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tabLst>
                <a:tab pos="1304925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</a:pPr>
            <a:r>
              <a:rPr lang="pt-BR" altLang="pt-BR" sz="1000">
                <a:latin typeface="Verdana" pitchFamily="34" charset="0"/>
                <a:ea typeface="Verdana" pitchFamily="34" charset="0"/>
                <a:cs typeface="Verdana" pitchFamily="34" charset="0"/>
              </a:rPr>
              <a:t>agosto de 2006 e dezembro de 2007. O processo de construção desta pesquisa se configurou como um compartilhamento possibilitado pela integração entre a experiência em ensino e pesquisa do CESCO ao conhecimento e trajetória do Movimento Negro. Na perspectiva de um dos autores desta publicação, oriundo do movimento negro, a presença do movimento social como sujeito em espaços de difícil acesso representa uma conquista. O ato de ocupar assento no interior da universidade e ao mesmo tempo criar pontes de influência junto aos serviços de saúde no que tange a saúde da população negra constituiu-se como uma tarefa política privilegiada de troca rica, mesmo que, historicamente, nem sempre tranquila, de saberes e práticas.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</a:pPr>
            <a:endParaRPr lang="pt-BR" altLang="pt-BR" sz="100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200" b="1">
                <a:latin typeface="Verdana" pitchFamily="34" charset="0"/>
                <a:ea typeface="Verdana" pitchFamily="34" charset="0"/>
                <a:cs typeface="Verdana" pitchFamily="34" charset="0"/>
              </a:rPr>
              <a:t>Coleção Temas Interdisciplinares: Volume 9 – PET-Saúde / Programa de Educação pelo Trabalho para a Saúde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000">
                <a:latin typeface="Verdana" pitchFamily="34" charset="0"/>
                <a:ea typeface="Verdana" pitchFamily="34" charset="0"/>
                <a:cs typeface="Verdana" pitchFamily="34" charset="0"/>
              </a:rPr>
              <a:t>VÁRIOS AUTORES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000">
                <a:latin typeface="Verdana" pitchFamily="34" charset="0"/>
                <a:ea typeface="Verdana" pitchFamily="34" charset="0"/>
                <a:cs typeface="Verdana" pitchFamily="34" charset="0"/>
              </a:rPr>
              <a:t>O texto apresenta resultados obtidos na Região, pela FMABC e os municípios de Santo André, São Bernardo do Campo e São Caetano, na operação do PETSaúde que é um dispositivo criado pelo Ministério da Saúde para colocar a universidade, os serviços de saúde e a comunidade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000">
                <a:latin typeface="Verdana" pitchFamily="34" charset="0"/>
                <a:ea typeface="Verdana" pitchFamily="34" charset="0"/>
                <a:cs typeface="Verdana" pitchFamily="34" charset="0"/>
              </a:rPr>
              <a:t>frente a frente.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000">
                <a:latin typeface="Verdana" pitchFamily="34" charset="0"/>
                <a:ea typeface="Verdana" pitchFamily="34" charset="0"/>
                <a:cs typeface="Verdana" pitchFamily="34" charset="0"/>
              </a:rPr>
              <a:t>Aqui desenvolvemos sete projetos que enfrentaram questões as mais diversas, relacionadas com “as expectativas da população quanto ao trabalho do Agente Comunitário de Saúde”; “o imaginário dos estudantes quanto á prática profissional junto à Estratégia de Saúde da Família”; “aspectos relevantes da visita domiciliar”; “protocolos clínicos”; “uso de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000">
                <a:latin typeface="Verdana" pitchFamily="34" charset="0"/>
                <a:ea typeface="Verdana" pitchFamily="34" charset="0"/>
                <a:cs typeface="Verdana" pitchFamily="34" charset="0"/>
              </a:rPr>
              <a:t>medicamentos”; “saúde do idoso”.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000">
                <a:latin typeface="Verdana" pitchFamily="34" charset="0"/>
                <a:ea typeface="Verdana" pitchFamily="34" charset="0"/>
                <a:cs typeface="Verdana" pitchFamily="34" charset="0"/>
              </a:rPr>
              <a:t>Mas, para além desta imprescindível prestação de contas dos trabalhos realizados, esta publicação tem como objetivo maior seguir problematizando os encontros e desencontros desta atribulada relação ensino-serviço-comunidade, na direção de indicar caminhos, explicitar tensões e buscar as convergências possíveis e necessárias para que a formação dos profissionais de saúde seja cada vez mais voltada para um encontro genuíno com o que deve ser feito para melhorar a saúde das populações, e menos com interesses mercantis e corporativos de categorias profissionais, empresas e gestores.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4914900" y="9432000"/>
            <a:ext cx="1600200" cy="360000"/>
          </a:xfrm>
        </p:spPr>
        <p:txBody>
          <a:bodyPr/>
          <a:lstStyle/>
          <a:p>
            <a:pPr>
              <a:defRPr/>
            </a:pPr>
            <a:fld id="{0317E7DE-19BA-4EA8-A494-6345CBCC6996}" type="slidenum">
              <a:rPr lang="pt-BR" smtClean="0"/>
              <a:pPr>
                <a:defRPr/>
              </a:pPr>
              <a:t>52</a:t>
            </a:fld>
            <a:endParaRPr lang="pt-BR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logo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513" y="4305300"/>
            <a:ext cx="5373687" cy="173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3" name="Picture 9" descr="logo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8950"/>
            <a:ext cx="1412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4" name="Picture 4" descr="logo_fmab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8" y="8913813"/>
            <a:ext cx="1079500" cy="849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25" name="Line 5"/>
          <p:cNvSpPr>
            <a:spLocks noChangeShapeType="1"/>
          </p:cNvSpPr>
          <p:nvPr/>
        </p:nvSpPr>
        <p:spPr bwMode="auto">
          <a:xfrm>
            <a:off x="1412875" y="0"/>
            <a:ext cx="0" cy="9906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56326" name="Text Box 7"/>
          <p:cNvSpPr txBox="1">
            <a:spLocks noChangeArrowheads="1"/>
          </p:cNvSpPr>
          <p:nvPr/>
        </p:nvSpPr>
        <p:spPr bwMode="auto">
          <a:xfrm>
            <a:off x="115888" y="1065213"/>
            <a:ext cx="1152525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400" b="1">
                <a:latin typeface="Verdana" pitchFamily="34" charset="0"/>
              </a:rPr>
              <a:t>Centro de Estudos de Saúde Coletiva do ABC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800">
                <a:latin typeface="Verdana" pitchFamily="34" charset="0"/>
              </a:rPr>
              <a:t>Desde 2000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1628775" y="273050"/>
            <a:ext cx="4824413" cy="3683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endParaRPr lang="pt-BR" dirty="0"/>
          </a:p>
        </p:txBody>
      </p:sp>
      <p:sp>
        <p:nvSpPr>
          <p:cNvPr id="56329" name="Rectangle 10"/>
          <p:cNvSpPr>
            <a:spLocks noChangeArrowheads="1"/>
          </p:cNvSpPr>
          <p:nvPr/>
        </p:nvSpPr>
        <p:spPr bwMode="auto">
          <a:xfrm>
            <a:off x="1484313" y="344488"/>
            <a:ext cx="5040312" cy="899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tabLst>
                <a:tab pos="1304925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tabLst>
                <a:tab pos="1304925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tabLst>
                <a:tab pos="1304925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100" b="1">
                <a:latin typeface="Verdana" pitchFamily="34" charset="0"/>
                <a:ea typeface="Verdana" pitchFamily="34" charset="0"/>
                <a:cs typeface="Verdana" pitchFamily="34" charset="0"/>
              </a:rPr>
              <a:t>Coleção Temas Interdisciplinares: Volume 10 – Banco de Projetos para a Gestão na Saúde da Região do ABC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000">
                <a:latin typeface="Verdana" pitchFamily="34" charset="0"/>
                <a:ea typeface="Verdana" pitchFamily="34" charset="0"/>
                <a:cs typeface="Verdana" pitchFamily="34" charset="0"/>
              </a:rPr>
              <a:t>VÁRIOS AUTORES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000">
                <a:latin typeface="Verdana" pitchFamily="34" charset="0"/>
                <a:ea typeface="Verdana" pitchFamily="34" charset="0"/>
                <a:cs typeface="Verdana" pitchFamily="34" charset="0"/>
              </a:rPr>
              <a:t>Este Tema Interdisciplinar retrata o Curso de Especialização em Gestão na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000">
                <a:latin typeface="Verdana" pitchFamily="34" charset="0"/>
                <a:ea typeface="Verdana" pitchFamily="34" charset="0"/>
                <a:cs typeface="Verdana" pitchFamily="34" charset="0"/>
              </a:rPr>
              <a:t>Saúde realizado pela equipe da disciplina de Saúde Coletiva da FMABC.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000">
                <a:latin typeface="Verdana" pitchFamily="34" charset="0"/>
                <a:ea typeface="Verdana" pitchFamily="34" charset="0"/>
                <a:cs typeface="Verdana" pitchFamily="34" charset="0"/>
              </a:rPr>
              <a:t>Nesta edição tivemos o apoio do Colegiado de gestão Regional do ABC, do Ministério da Saúde e da Organização Panamericana da Saúde a quem agradecemos pela confiança de nos atribuir esta responsabilidade.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000">
                <a:latin typeface="Verdana" pitchFamily="34" charset="0"/>
                <a:ea typeface="Verdana" pitchFamily="34" charset="0"/>
                <a:cs typeface="Verdana" pitchFamily="34" charset="0"/>
              </a:rPr>
              <a:t>Neste intenso processo de educação permanente, onde o elemento principal das aulas foi a problematização dos processos de gestão do cuidado e do trabalho preponderantemente.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000">
                <a:latin typeface="Verdana" pitchFamily="34" charset="0"/>
                <a:ea typeface="Verdana" pitchFamily="34" charset="0"/>
                <a:cs typeface="Verdana" pitchFamily="34" charset="0"/>
              </a:rPr>
              <a:t>163 participantes dos municípios de Santo André, São Caetano do Sul, Diadema, Mauá, Ribeirão Pires e Rio Grande da Serra dedicaram parte de seu horário de trabalho e parte do seu horário de descanso, pois também tivemos aulas aos sábados.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000">
                <a:latin typeface="Verdana" pitchFamily="34" charset="0"/>
                <a:ea typeface="Verdana" pitchFamily="34" charset="0"/>
                <a:cs typeface="Verdana" pitchFamily="34" charset="0"/>
              </a:rPr>
              <a:t>Como tarefa de Conclusão de Curso cada participante elaborou um projeto de intervenção em sua realidade orientado por docentes da FMABC e outros parceiros da região.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000">
                <a:latin typeface="Verdana" pitchFamily="34" charset="0"/>
                <a:ea typeface="Verdana" pitchFamily="34" charset="0"/>
                <a:cs typeface="Verdana" pitchFamily="34" charset="0"/>
              </a:rPr>
              <a:t>É com prazer que publicamos estes projetos neste Banco.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000">
                <a:latin typeface="Verdana" pitchFamily="34" charset="0"/>
                <a:ea typeface="Verdana" pitchFamily="34" charset="0"/>
                <a:cs typeface="Verdana" pitchFamily="34" charset="0"/>
              </a:rPr>
              <a:t>Por favor, consultem, usem, critiquem, expandam, etc.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000">
                <a:latin typeface="Verdana" pitchFamily="34" charset="0"/>
                <a:ea typeface="Verdana" pitchFamily="34" charset="0"/>
                <a:cs typeface="Verdana" pitchFamily="34" charset="0"/>
              </a:rPr>
              <a:t>E o que é melhor de tudo é que “este empréstimo” que vocês farão no Banco, não implica em juros e sim na genuína vontade de melhorar a Gestão no SUS a vida da nossa população.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200" b="1">
                <a:latin typeface="Verdana" pitchFamily="34" charset="0"/>
                <a:ea typeface="Verdana" pitchFamily="34" charset="0"/>
                <a:cs typeface="Verdana" pitchFamily="34" charset="0"/>
              </a:rPr>
              <a:t>Coleção Temas Interdisciplinares: Volume 11 – Reflexões sobre a prática na Atenção Básica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000">
                <a:latin typeface="Verdana" pitchFamily="34" charset="0"/>
                <a:ea typeface="Verdana" pitchFamily="34" charset="0"/>
                <a:cs typeface="Verdana" pitchFamily="34" charset="0"/>
              </a:rPr>
              <a:t>VÁRIOS AUTORES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000">
                <a:latin typeface="Verdana" pitchFamily="34" charset="0"/>
                <a:ea typeface="Verdana" pitchFamily="34" charset="0"/>
                <a:cs typeface="Verdana" pitchFamily="34" charset="0"/>
              </a:rPr>
              <a:t>Esse livro traz relatos e narrativas reflexivas construídas a partir do Curso de Especialização em Saúde da Família, desenvolvido pela parceria entre a SMS de São Bernardo do Campo, o Núcleo de Ensino e Pesquisa em Educação na Saúde (NEPES) e o Centro de Estudos de Saúde Coletiva do ABC (CESCO).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000">
                <a:latin typeface="Verdana" pitchFamily="34" charset="0"/>
                <a:ea typeface="Verdana" pitchFamily="34" charset="0"/>
                <a:cs typeface="Verdana" pitchFamily="34" charset="0"/>
              </a:rPr>
              <a:t>Os textos estão divididos pelos territórios de atuação das equipes (ao todo são nove territórios) e em cada território temos textos escritos por especializandos e textos escritos pela equipe de trabalho.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000">
                <a:latin typeface="Verdana" pitchFamily="34" charset="0"/>
                <a:ea typeface="Verdana" pitchFamily="34" charset="0"/>
                <a:cs typeface="Verdana" pitchFamily="34" charset="0"/>
              </a:rPr>
              <a:t>Além de estarem agrupados por território, os textos também estão distribuídos em sub-capítulos de acordo com a proximidade temática. 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4914900" y="9432000"/>
            <a:ext cx="1600200" cy="360000"/>
          </a:xfrm>
        </p:spPr>
        <p:txBody>
          <a:bodyPr/>
          <a:lstStyle/>
          <a:p>
            <a:pPr>
              <a:defRPr/>
            </a:pPr>
            <a:fld id="{0317E7DE-19BA-4EA8-A494-6345CBCC6996}" type="slidenum">
              <a:rPr lang="pt-BR" smtClean="0"/>
              <a:pPr>
                <a:defRPr/>
              </a:pPr>
              <a:t>53</a:t>
            </a:fld>
            <a:endParaRPr lang="pt-BR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logo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513" y="4305300"/>
            <a:ext cx="5373687" cy="173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47" name="Picture 9" descr="logo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8950"/>
            <a:ext cx="1412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48" name="Picture 4" descr="logo_fmab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8" y="8913813"/>
            <a:ext cx="1079500" cy="849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49" name="Line 5"/>
          <p:cNvSpPr>
            <a:spLocks noChangeShapeType="1"/>
          </p:cNvSpPr>
          <p:nvPr/>
        </p:nvSpPr>
        <p:spPr bwMode="auto">
          <a:xfrm>
            <a:off x="1412875" y="0"/>
            <a:ext cx="0" cy="9906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57350" name="Text Box 7"/>
          <p:cNvSpPr txBox="1">
            <a:spLocks noChangeArrowheads="1"/>
          </p:cNvSpPr>
          <p:nvPr/>
        </p:nvSpPr>
        <p:spPr bwMode="auto">
          <a:xfrm>
            <a:off x="115888" y="1065213"/>
            <a:ext cx="1152525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400" b="1">
                <a:latin typeface="Verdana" pitchFamily="34" charset="0"/>
              </a:rPr>
              <a:t>Centro de Estudos de Saúde Coletiva do ABC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800">
                <a:latin typeface="Verdana" pitchFamily="34" charset="0"/>
              </a:rPr>
              <a:t>Desde 2000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1628775" y="273050"/>
            <a:ext cx="4824413" cy="3683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endParaRPr lang="pt-BR" dirty="0"/>
          </a:p>
        </p:txBody>
      </p:sp>
      <p:sp>
        <p:nvSpPr>
          <p:cNvPr id="57353" name="Rectangle 10"/>
          <p:cNvSpPr>
            <a:spLocks noChangeArrowheads="1"/>
          </p:cNvSpPr>
          <p:nvPr/>
        </p:nvSpPr>
        <p:spPr bwMode="auto">
          <a:xfrm>
            <a:off x="1484313" y="344488"/>
            <a:ext cx="5040312" cy="899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tabLst>
                <a:tab pos="1304925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tabLst>
                <a:tab pos="1304925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tabLst>
                <a:tab pos="1304925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0492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000">
                <a:latin typeface="Verdana" pitchFamily="34" charset="0"/>
                <a:ea typeface="Verdana" pitchFamily="34" charset="0"/>
                <a:cs typeface="Verdana" pitchFamily="34" charset="0"/>
              </a:rPr>
              <a:t>Assim temos textos que nos contam como foi vivenciar o processo de construção de um projeto de intervenção e também, em alguns casos, descrevem o passo a passo desenvolvido pela equipe na construção de um projeto de intervenção, seja ele individual ou comunitário. Outros nos contam como foi vivenciar a atividade de matriciamento. Temos textos que revelam a percepção do trabalhador sobre a Estratégia de Saúde da Família em comparação ao modelo tradicional de Atenção Básica e textos que contam como foi o processo formativo ao longo do curso e seu reflexo na prática profissional.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1" fontAlgn="b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000" b="1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4914900" y="9432000"/>
            <a:ext cx="1600200" cy="360000"/>
          </a:xfrm>
        </p:spPr>
        <p:txBody>
          <a:bodyPr/>
          <a:lstStyle/>
          <a:p>
            <a:pPr>
              <a:defRPr/>
            </a:pPr>
            <a:fld id="{0317E7DE-19BA-4EA8-A494-6345CBCC6996}" type="slidenum">
              <a:rPr lang="pt-BR" smtClean="0"/>
              <a:pPr>
                <a:defRPr/>
              </a:pPr>
              <a:t>54</a:t>
            </a:fld>
            <a:endParaRPr lang="pt-BR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5272</TotalTime>
  <Words>11476</Words>
  <Application>Microsoft Office PowerPoint</Application>
  <PresentationFormat>Papel A4 (210 x 297 mm)</PresentationFormat>
  <Paragraphs>1253</Paragraphs>
  <Slides>54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54</vt:i4>
      </vt:variant>
    </vt:vector>
  </HeadingPairs>
  <TitlesOfParts>
    <vt:vector size="59" baseType="lpstr">
      <vt:lpstr>Arial</vt:lpstr>
      <vt:lpstr>Calibri</vt:lpstr>
      <vt:lpstr>Symbol</vt:lpstr>
      <vt:lpstr>Verdana</vt:lpstr>
      <vt:lpstr>Design padrão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FMABC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Saude Coletica</dc:creator>
  <cp:lastModifiedBy>sonia</cp:lastModifiedBy>
  <cp:revision>456</cp:revision>
  <cp:lastPrinted>2016-02-12T15:17:35Z</cp:lastPrinted>
  <dcterms:created xsi:type="dcterms:W3CDTF">2007-08-06T14:50:06Z</dcterms:created>
  <dcterms:modified xsi:type="dcterms:W3CDTF">2022-08-02T19:48:27Z</dcterms:modified>
</cp:coreProperties>
</file>